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4" r:id="rId7"/>
    <p:sldId id="272" r:id="rId8"/>
    <p:sldId id="265" r:id="rId9"/>
    <p:sldId id="266" r:id="rId10"/>
    <p:sldId id="273" r:id="rId11"/>
    <p:sldId id="274" r:id="rId12"/>
    <p:sldId id="269" r:id="rId13"/>
    <p:sldId id="262" r:id="rId14"/>
    <p:sldId id="263" r:id="rId15"/>
    <p:sldId id="275" r:id="rId16"/>
    <p:sldId id="276" r:id="rId17"/>
    <p:sldId id="277" r:id="rId18"/>
    <p:sldId id="268" r:id="rId19"/>
  </p:sldIdLst>
  <p:sldSz cx="18288000" cy="10287000"/>
  <p:notesSz cx="6858000" cy="9144000"/>
  <p:embeddedFontLst>
    <p:embeddedFont>
      <p:font typeface="NanumGothic" panose="020D0604000000000000" pitchFamily="34" charset="-127"/>
      <p:regular r:id="rId21"/>
      <p:bold r:id="rId22"/>
    </p:embeddedFont>
    <p:embeddedFont>
      <p:font typeface="맑은 고딕" panose="020B0503020000020004" pitchFamily="34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E2"/>
    <a:srgbClr val="E7E7E7"/>
    <a:srgbClr val="E8E9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78940B-9CBC-39E4-A2A8-DDA8E53DB228}" v="29" dt="2025-06-09T11:49:05.9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1" autoAdjust="0"/>
    <p:restoredTop sz="90280" autoAdjust="0"/>
  </p:normalViewPr>
  <p:slideViewPr>
    <p:cSldViewPr>
      <p:cViewPr varScale="1">
        <p:scale>
          <a:sx n="134" d="100"/>
          <a:sy n="134" d="100"/>
        </p:scale>
        <p:origin x="11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da3de768ef784c733a50245422c4285a95a1bf10065bd506cb167cbe11e7ed1d::" providerId="AD" clId="Web-{2778940B-9CBC-39E4-A2A8-DDA8E53DB228}"/>
    <pc:docChg chg="modSld">
      <pc:chgData name="게스트 사용자" userId="S::urn:spo:anon#da3de768ef784c733a50245422c4285a95a1bf10065bd506cb167cbe11e7ed1d::" providerId="AD" clId="Web-{2778940B-9CBC-39E4-A2A8-DDA8E53DB228}" dt="2025-06-09T11:49:05.978" v="28" actId="14100"/>
      <pc:docMkLst>
        <pc:docMk/>
      </pc:docMkLst>
      <pc:sldChg chg="modSp">
        <pc:chgData name="게스트 사용자" userId="S::urn:spo:anon#da3de768ef784c733a50245422c4285a95a1bf10065bd506cb167cbe11e7ed1d::" providerId="AD" clId="Web-{2778940B-9CBC-39E4-A2A8-DDA8E53DB228}" dt="2025-06-09T11:49:05.978" v="28" actId="14100"/>
        <pc:sldMkLst>
          <pc:docMk/>
          <pc:sldMk cId="0" sldId="256"/>
        </pc:sldMkLst>
        <pc:spChg chg="mod">
          <ac:chgData name="게스트 사용자" userId="S::urn:spo:anon#da3de768ef784c733a50245422c4285a95a1bf10065bd506cb167cbe11e7ed1d::" providerId="AD" clId="Web-{2778940B-9CBC-39E4-A2A8-DDA8E53DB228}" dt="2025-06-09T11:49:05.978" v="28" actId="14100"/>
          <ac:spMkLst>
            <pc:docMk/>
            <pc:sldMk cId="0" sldId="256"/>
            <ac:spMk id="11" creationId="{00000000-0000-0000-0000-000000000000}"/>
          </ac:spMkLst>
        </pc:spChg>
      </pc:sldChg>
      <pc:sldChg chg="modSp">
        <pc:chgData name="게스트 사용자" userId="S::urn:spo:anon#da3de768ef784c733a50245422c4285a95a1bf10065bd506cb167cbe11e7ed1d::" providerId="AD" clId="Web-{2778940B-9CBC-39E4-A2A8-DDA8E53DB228}" dt="2025-06-09T11:47:42.223" v="25" actId="1076"/>
        <pc:sldMkLst>
          <pc:docMk/>
          <pc:sldMk cId="0" sldId="257"/>
        </pc:sldMkLst>
        <pc:spChg chg="mod">
          <ac:chgData name="게스트 사용자" userId="S::urn:spo:anon#da3de768ef784c733a50245422c4285a95a1bf10065bd506cb167cbe11e7ed1d::" providerId="AD" clId="Web-{2778940B-9CBC-39E4-A2A8-DDA8E53DB228}" dt="2025-06-09T11:47:42.192" v="24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게스트 사용자" userId="S::urn:spo:anon#da3de768ef784c733a50245422c4285a95a1bf10065bd506cb167cbe11e7ed1d::" providerId="AD" clId="Web-{2778940B-9CBC-39E4-A2A8-DDA8E53DB228}" dt="2025-06-09T11:47:42.223" v="25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게스트 사용자" userId="S::urn:spo:anon#da3de768ef784c733a50245422c4285a95a1bf10065bd506cb167cbe11e7ed1d::" providerId="AD" clId="Web-{2778940B-9CBC-39E4-A2A8-DDA8E53DB228}" dt="2025-06-09T11:47:24.051" v="21" actId="1076"/>
          <ac:spMkLst>
            <pc:docMk/>
            <pc:sldMk cId="0" sldId="257"/>
            <ac:spMk id="19" creationId="{00000000-0000-0000-0000-000000000000}"/>
          </ac:spMkLst>
        </pc:spChg>
        <pc:spChg chg="mod">
          <ac:chgData name="게스트 사용자" userId="S::urn:spo:anon#da3de768ef784c733a50245422c4285a95a1bf10065bd506cb167cbe11e7ed1d::" providerId="AD" clId="Web-{2778940B-9CBC-39E4-A2A8-DDA8E53DB228}" dt="2025-06-09T11:47:24.051" v="20" actId="1076"/>
          <ac:spMkLst>
            <pc:docMk/>
            <pc:sldMk cId="0" sldId="257"/>
            <ac:spMk id="22" creationId="{00000000-0000-0000-0000-000000000000}"/>
          </ac:spMkLst>
        </pc:spChg>
        <pc:spChg chg="mod">
          <ac:chgData name="게스트 사용자" userId="S::urn:spo:anon#da3de768ef784c733a50245422c4285a95a1bf10065bd506cb167cbe11e7ed1d::" providerId="AD" clId="Web-{2778940B-9CBC-39E4-A2A8-DDA8E53DB228}" dt="2025-06-09T11:47:24.051" v="19" actId="1076"/>
          <ac:spMkLst>
            <pc:docMk/>
            <pc:sldMk cId="0" sldId="257"/>
            <ac:spMk id="24" creationId="{00000000-0000-0000-0000-000000000000}"/>
          </ac:spMkLst>
        </pc:spChg>
        <pc:spChg chg="mod">
          <ac:chgData name="게스트 사용자" userId="S::urn:spo:anon#da3de768ef784c733a50245422c4285a95a1bf10065bd506cb167cbe11e7ed1d::" providerId="AD" clId="Web-{2778940B-9CBC-39E4-A2A8-DDA8E53DB228}" dt="2025-06-09T11:47:24.051" v="18" actId="1076"/>
          <ac:spMkLst>
            <pc:docMk/>
            <pc:sldMk cId="0" sldId="257"/>
            <ac:spMk id="32" creationId="{C7DCFD09-AC8C-11C1-BC5A-BB40A6AFC982}"/>
          </ac:spMkLst>
        </pc:spChg>
        <pc:spChg chg="mod">
          <ac:chgData name="게스트 사용자" userId="S::urn:spo:anon#da3de768ef784c733a50245422c4285a95a1bf10065bd506cb167cbe11e7ed1d::" providerId="AD" clId="Web-{2778940B-9CBC-39E4-A2A8-DDA8E53DB228}" dt="2025-06-09T11:47:24.051" v="17" actId="1076"/>
          <ac:spMkLst>
            <pc:docMk/>
            <pc:sldMk cId="0" sldId="257"/>
            <ac:spMk id="33" creationId="{D7C9CA6D-E2B9-0E33-3D52-376B943FBEA4}"/>
          </ac:spMkLst>
        </pc:spChg>
        <pc:spChg chg="mod">
          <ac:chgData name="게스트 사용자" userId="S::urn:spo:anon#da3de768ef784c733a50245422c4285a95a1bf10065bd506cb167cbe11e7ed1d::" providerId="AD" clId="Web-{2778940B-9CBC-39E4-A2A8-DDA8E53DB228}" dt="2025-06-09T11:47:24.051" v="16" actId="1076"/>
          <ac:spMkLst>
            <pc:docMk/>
            <pc:sldMk cId="0" sldId="257"/>
            <ac:spMk id="34" creationId="{4DA6054A-2680-A907-305F-299435819DB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9D0A2-C5A1-47E8-88DC-2DDCC23C4F7F}" type="datetimeFigureOut">
              <a:rPr lang="ko-KR" altLang="en-US" smtClean="0"/>
              <a:t>2025. 6. 10.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CEDBD-BB6B-4D5B-B141-2E5AB1E922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822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CEDBD-BB6B-4D5B-B141-2E5AB1E922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09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CEDBD-BB6B-4D5B-B141-2E5AB1E922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2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hyperlink" Target="https://0b3e-203-230-103-28.ngrok-free.app/" TargetMode="Externa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4933451" y="1067478"/>
            <a:ext cx="10230317" cy="3742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198" y="7844872"/>
            <a:ext cx="6898792" cy="0"/>
          </a:xfrm>
          <a:prstGeom prst="line">
            <a:avLst/>
          </a:prstGeom>
          <a:ln w="9525" cap="flat">
            <a:solidFill>
              <a:srgbClr val="6B6A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198" y="8762215"/>
            <a:ext cx="6898792" cy="0"/>
          </a:xfrm>
          <a:prstGeom prst="line">
            <a:avLst/>
          </a:prstGeom>
          <a:ln w="9525" cap="flat">
            <a:solidFill>
              <a:srgbClr val="6B6A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4435554" y="7844872"/>
            <a:ext cx="0" cy="924037"/>
          </a:xfrm>
          <a:prstGeom prst="line">
            <a:avLst/>
          </a:prstGeom>
          <a:ln w="9525" cap="flat">
            <a:solidFill>
              <a:srgbClr val="6B6A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197103" y="787028"/>
            <a:ext cx="3941862" cy="466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281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Capstone</a:t>
            </a:r>
            <a:r>
              <a:rPr lang="ko-KR" altLang="en-US" sz="281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 </a:t>
            </a:r>
            <a:r>
              <a:rPr lang="en-US" altLang="ko-KR" sz="281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Design 1</a:t>
            </a:r>
            <a:endParaRPr lang="en-US" sz="2811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Telegraf"/>
              <a:sym typeface="Telegraf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19175" y="3838225"/>
            <a:ext cx="13154025" cy="1145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79"/>
              </a:lnSpc>
            </a:pPr>
            <a:r>
              <a:rPr lang="en-US" sz="6600" b="1" spc="-62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PDF</a:t>
            </a:r>
            <a:r>
              <a:rPr lang="ko-KR" altLang="en-US" sz="6600" b="1" spc="-62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 문서</a:t>
            </a:r>
            <a:r>
              <a:rPr lang="en-US" altLang="ko-KR" sz="6600" b="1" spc="-62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 </a:t>
            </a:r>
            <a:r>
              <a:rPr lang="ko-KR" altLang="en-US" sz="6600" b="1" spc="-62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파싱 기반 </a:t>
            </a:r>
            <a:r>
              <a:rPr lang="en-US" altLang="ko-KR" sz="6600" b="1" spc="-62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RAG Pipeline </a:t>
            </a:r>
            <a:r>
              <a:rPr lang="ko-KR" altLang="en-US" sz="6600" b="1" spc="-624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개발</a:t>
            </a:r>
            <a:endParaRPr lang="en-US" sz="6600" b="1" spc="-624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37722" y="6847926"/>
            <a:ext cx="10579353" cy="409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2792" b="1" spc="-20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Medium"/>
                <a:sym typeface="Source Han Sans KR Medium"/>
              </a:rPr>
              <a:t>TEAM</a:t>
            </a:r>
            <a:r>
              <a:rPr lang="ko-KR" altLang="en-US" sz="2792" b="1" spc="-20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Medium"/>
                <a:sym typeface="Source Han Sans KR Medium"/>
              </a:rPr>
              <a:t> </a:t>
            </a:r>
            <a:r>
              <a:rPr lang="en-US" sz="2792" b="1" spc="-20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Medium"/>
                <a:sym typeface="Source Han Sans KR Medium"/>
              </a:rPr>
              <a:t>LLG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17500" y="8098096"/>
            <a:ext cx="1891515" cy="336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38"/>
              </a:lnSpc>
            </a:pPr>
            <a:r>
              <a:rPr lang="en-US" sz="2027" b="1" spc="253" dirty="0">
                <a:solidFill>
                  <a:srgbClr val="00000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2025.06.</a:t>
            </a:r>
            <a:r>
              <a:rPr lang="en-US" altLang="ko-KR" sz="2027" b="1" spc="253" dirty="0">
                <a:solidFill>
                  <a:srgbClr val="00000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11</a:t>
            </a:r>
            <a:endParaRPr lang="en-US" sz="2027" b="1" spc="253" dirty="0">
              <a:solidFill>
                <a:srgbClr val="000001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66587" y="8115651"/>
            <a:ext cx="3833672" cy="336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54"/>
              </a:lnSpc>
            </a:pPr>
            <a:r>
              <a:rPr lang="ko-KR" altLang="en-US" sz="1967" b="1" spc="-33" dirty="0">
                <a:solidFill>
                  <a:srgbClr val="00000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이현정</a:t>
            </a:r>
            <a:r>
              <a:rPr lang="en-US" altLang="ko-KR" sz="1967" b="1" spc="-33" dirty="0">
                <a:solidFill>
                  <a:srgbClr val="00000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, </a:t>
            </a:r>
            <a:r>
              <a:rPr lang="ko-KR" altLang="en-US" sz="1967" b="1" spc="-33" dirty="0">
                <a:solidFill>
                  <a:srgbClr val="00000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이병호</a:t>
            </a:r>
            <a:r>
              <a:rPr lang="en-US" altLang="ko-KR" sz="1967" b="1" spc="-33" dirty="0">
                <a:solidFill>
                  <a:srgbClr val="00000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, </a:t>
            </a:r>
            <a:r>
              <a:rPr lang="ko-KR" altLang="en-US" sz="1967" b="1" spc="-33" dirty="0">
                <a:solidFill>
                  <a:srgbClr val="00000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고동혁</a:t>
            </a:r>
            <a:endParaRPr lang="en-US" sz="1967" b="1" spc="-33" dirty="0">
              <a:solidFill>
                <a:srgbClr val="000001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pic>
        <p:nvPicPr>
          <p:cNvPr id="2052" name="Picture 4" descr="RAG 하지 마세요...모든 정보를 프롬프트에 입력하세요&quot; &lt; 산업일반 &lt; 산업 &lt; 기사본문 - AI타임스">
            <a:extLst>
              <a:ext uri="{FF2B5EF4-FFF2-40B4-BE49-F238E27FC236}">
                <a16:creationId xmlns:a16="http://schemas.microsoft.com/office/drawing/2014/main" id="{664A0995-440B-E3A3-AD6A-DAA5C682E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600" b="22611"/>
          <a:stretch>
            <a:fillRect/>
          </a:stretch>
        </p:blipFill>
        <p:spPr bwMode="auto">
          <a:xfrm rot="5400000">
            <a:off x="11634826" y="3452775"/>
            <a:ext cx="10281982" cy="33764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05AC0-FE65-BB9A-A89D-4F6D1B6EB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92FA8A8-9C2F-6137-6179-DD2F9646DCE8}"/>
              </a:ext>
            </a:extLst>
          </p:cNvPr>
          <p:cNvSpPr txBox="1"/>
          <p:nvPr/>
        </p:nvSpPr>
        <p:spPr>
          <a:xfrm>
            <a:off x="1197103" y="795626"/>
            <a:ext cx="4898897" cy="512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ko-KR" altLang="en-US" sz="3200" b="1" spc="-19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주요 알고리즘 및 설계 방법</a:t>
            </a:r>
            <a:endParaRPr lang="en-US" sz="3200" b="1" spc="-19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9" name="AutoShape 10">
            <a:extLst>
              <a:ext uri="{FF2B5EF4-FFF2-40B4-BE49-F238E27FC236}">
                <a16:creationId xmlns:a16="http://schemas.microsoft.com/office/drawing/2014/main" id="{DC4BD685-57D0-8509-8A84-2EBCAFCAAA9F}"/>
              </a:ext>
            </a:extLst>
          </p:cNvPr>
          <p:cNvSpPr/>
          <p:nvPr/>
        </p:nvSpPr>
        <p:spPr>
          <a:xfrm>
            <a:off x="7238999" y="1028700"/>
            <a:ext cx="10131989" cy="45575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70E6458E-48C9-5DEA-0BDA-EEC0C85BFA02}"/>
              </a:ext>
            </a:extLst>
          </p:cNvPr>
          <p:cNvSpPr txBox="1"/>
          <p:nvPr/>
        </p:nvSpPr>
        <p:spPr>
          <a:xfrm>
            <a:off x="1197103" y="2019300"/>
            <a:ext cx="7413497" cy="367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33"/>
              </a:lnSpc>
            </a:pPr>
            <a:r>
              <a:rPr lang="en-US" altLang="ko-KR" sz="3200" b="1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2.</a:t>
            </a:r>
            <a:r>
              <a:rPr lang="ko-KR" altLang="en-US" sz="3200" b="1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 </a:t>
            </a:r>
            <a:r>
              <a:rPr lang="en-US" altLang="ko-KR" sz="3200" b="1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RAG </a:t>
            </a:r>
            <a:r>
              <a:rPr lang="ko-KR" altLang="en-US" sz="3200" b="1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시스템 및 벡터 데이터베이스</a:t>
            </a:r>
            <a:endParaRPr lang="en-US" altLang="ko-KR" sz="3200" b="1" spc="-2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48805-33BD-F93E-B62D-1A767F3E2582}"/>
              </a:ext>
            </a:extLst>
          </p:cNvPr>
          <p:cNvSpPr txBox="1"/>
          <p:nvPr/>
        </p:nvSpPr>
        <p:spPr>
          <a:xfrm>
            <a:off x="1197102" y="3098704"/>
            <a:ext cx="13204697" cy="5013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2.1.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검색 모델 구축</a:t>
            </a: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DPR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사전 학습된 한국어 모델을 사용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의미 기반 검색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 데이터 생성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질의 생성 자동화 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en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Negative Sampling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통한 성능 증가</a:t>
            </a:r>
            <a:endParaRPr lang="en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 최적화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도메인 특화 성능 튜닝</a:t>
            </a: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2.2.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벡터 검색 엔진</a:t>
            </a: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FAISS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 고속 검색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내적 기반 코사인 유사도 계산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벡터 인덱스 관리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문서별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고유 </a:t>
            </a:r>
            <a:r>
              <a:rPr lang="en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ID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벡터 매핑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실시간 검색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1-2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 내 관련 문서 추출</a:t>
            </a:r>
          </a:p>
        </p:txBody>
      </p:sp>
    </p:spTree>
    <p:extLst>
      <p:ext uri="{BB962C8B-B14F-4D97-AF65-F5344CB8AC3E}">
        <p14:creationId xmlns:p14="http://schemas.microsoft.com/office/powerpoint/2010/main" val="4148355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AEDBE-D657-C98D-E4F9-B787F6004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56E4EA06-1FAA-A7B1-19D1-B12B78A9CB1F}"/>
              </a:ext>
            </a:extLst>
          </p:cNvPr>
          <p:cNvSpPr txBox="1"/>
          <p:nvPr/>
        </p:nvSpPr>
        <p:spPr>
          <a:xfrm>
            <a:off x="1197103" y="795626"/>
            <a:ext cx="4898897" cy="512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ko-KR" altLang="en-US" sz="3200" b="1" spc="-19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주요 알고리즘 및 설계 방법</a:t>
            </a:r>
            <a:endParaRPr lang="en-US" sz="3200" b="1" spc="-19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9" name="AutoShape 10">
            <a:extLst>
              <a:ext uri="{FF2B5EF4-FFF2-40B4-BE49-F238E27FC236}">
                <a16:creationId xmlns:a16="http://schemas.microsoft.com/office/drawing/2014/main" id="{DE09F8F6-A857-E535-A0A8-FC3A03383E1B}"/>
              </a:ext>
            </a:extLst>
          </p:cNvPr>
          <p:cNvSpPr/>
          <p:nvPr/>
        </p:nvSpPr>
        <p:spPr>
          <a:xfrm>
            <a:off x="7238999" y="1028700"/>
            <a:ext cx="10131989" cy="45575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9735DB3-E504-6447-6F70-4F033D7DC27F}"/>
              </a:ext>
            </a:extLst>
          </p:cNvPr>
          <p:cNvSpPr txBox="1"/>
          <p:nvPr/>
        </p:nvSpPr>
        <p:spPr>
          <a:xfrm>
            <a:off x="1197103" y="2019300"/>
            <a:ext cx="6041896" cy="367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33"/>
              </a:lnSpc>
            </a:pPr>
            <a:r>
              <a:rPr lang="en-US" altLang="ko-KR" sz="3200" b="1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3.</a:t>
            </a:r>
            <a:r>
              <a:rPr lang="ko-KR" altLang="en-US" sz="3200" b="1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 시스템 통합 및 인프라 구축</a:t>
            </a:r>
            <a:endParaRPr lang="en-US" altLang="ko-KR" sz="3200" b="1" spc="-2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D5F703-B30D-A1FF-6370-5E3D367BBFDA}"/>
              </a:ext>
            </a:extLst>
          </p:cNvPr>
          <p:cNvSpPr txBox="1"/>
          <p:nvPr/>
        </p:nvSpPr>
        <p:spPr>
          <a:xfrm>
            <a:off x="1197102" y="3098704"/>
            <a:ext cx="12442697" cy="5013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3.1.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풀스택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웹 애플리케이션</a:t>
            </a: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프론트엔드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Next.js</a:t>
            </a:r>
            <a:r>
              <a:rPr lang="en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 반응형 채팅 인터페이스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백엔드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API</a:t>
            </a:r>
            <a:r>
              <a:rPr lang="en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FastAPI</a:t>
            </a:r>
            <a:r>
              <a:rPr lang="en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 </a:t>
            </a:r>
            <a:r>
              <a:rPr lang="en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RESTful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서비스 구축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캐시 시스템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ChromaDB</a:t>
            </a:r>
            <a:r>
              <a:rPr lang="en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 질의응답 최적화</a:t>
            </a: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3.2.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배포 및 시스템 관리</a:t>
            </a: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컨테이너화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Docker Compose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멀티 컨테이너 오케스트레이션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마이크로서비스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프론트엔드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백엔드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en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RAG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서버 분리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모듈 통합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컴포넌트 간 </a:t>
            </a:r>
            <a:r>
              <a:rPr lang="en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API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연동 및 데이터 플로우 관리</a:t>
            </a:r>
          </a:p>
        </p:txBody>
      </p:sp>
    </p:spTree>
    <p:extLst>
      <p:ext uri="{BB962C8B-B14F-4D97-AF65-F5344CB8AC3E}">
        <p14:creationId xmlns:p14="http://schemas.microsoft.com/office/powerpoint/2010/main" val="2759592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7C6E0-DCF5-340F-78FB-7A63B88D2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987264A-2EAD-E06C-954D-854238F3E00C}"/>
              </a:ext>
            </a:extLst>
          </p:cNvPr>
          <p:cNvSpPr/>
          <p:nvPr/>
        </p:nvSpPr>
        <p:spPr>
          <a:xfrm>
            <a:off x="0" y="10484"/>
            <a:ext cx="18288000" cy="4351098"/>
          </a:xfrm>
          <a:custGeom>
            <a:avLst/>
            <a:gdLst/>
            <a:ahLst/>
            <a:cxnLst/>
            <a:rect l="l" t="t" r="r" b="b"/>
            <a:pathLst>
              <a:path w="18288000" h="4351098">
                <a:moveTo>
                  <a:pt x="0" y="0"/>
                </a:moveTo>
                <a:lnTo>
                  <a:pt x="18288000" y="0"/>
                </a:lnTo>
                <a:lnTo>
                  <a:pt x="18288000" y="4351098"/>
                </a:lnTo>
                <a:lnTo>
                  <a:pt x="0" y="4351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015" b="-90015"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3226345-FA63-0E86-DDCE-5315590E2801}"/>
              </a:ext>
            </a:extLst>
          </p:cNvPr>
          <p:cNvSpPr txBox="1"/>
          <p:nvPr/>
        </p:nvSpPr>
        <p:spPr>
          <a:xfrm>
            <a:off x="10734674" y="6671078"/>
            <a:ext cx="2752723" cy="334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57"/>
              </a:lnSpc>
              <a:spcBef>
                <a:spcPct val="0"/>
              </a:spcBef>
            </a:pPr>
            <a:r>
              <a:rPr lang="ko-KR" altLang="en-US" sz="1969" b="1" spc="-7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팀원의 역할</a:t>
            </a:r>
            <a:endParaRPr lang="en-US" sz="1969" b="1" spc="-7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F249649-F5BC-DCC4-5AE6-BE1061FB08A8}"/>
              </a:ext>
            </a:extLst>
          </p:cNvPr>
          <p:cNvSpPr txBox="1"/>
          <p:nvPr/>
        </p:nvSpPr>
        <p:spPr>
          <a:xfrm>
            <a:off x="7839075" y="6671078"/>
            <a:ext cx="2202244" cy="334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57"/>
              </a:lnSpc>
              <a:spcBef>
                <a:spcPct val="0"/>
              </a:spcBef>
            </a:pPr>
            <a:r>
              <a:rPr lang="ko-KR" altLang="en-US" sz="1969" b="1" spc="-7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성능</a:t>
            </a:r>
            <a:r>
              <a:rPr lang="en-US" altLang="ko-KR" sz="1969" b="1" spc="-7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,</a:t>
            </a:r>
            <a:r>
              <a:rPr lang="ko-KR" altLang="en-US" sz="1969" b="1" spc="-7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 품질 테스트</a:t>
            </a:r>
            <a:endParaRPr lang="en-US" sz="1969" b="1" spc="-7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7B4CD898-27BB-142F-9835-E17A39EC7165}"/>
              </a:ext>
            </a:extLst>
          </p:cNvPr>
          <p:cNvSpPr/>
          <p:nvPr/>
        </p:nvSpPr>
        <p:spPr>
          <a:xfrm>
            <a:off x="10330663" y="6276975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401B54F-1076-E15F-59FD-1F50071177ED}"/>
              </a:ext>
            </a:extLst>
          </p:cNvPr>
          <p:cNvSpPr txBox="1"/>
          <p:nvPr/>
        </p:nvSpPr>
        <p:spPr>
          <a:xfrm>
            <a:off x="1183715" y="6035503"/>
            <a:ext cx="4836086" cy="1132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74"/>
              </a:lnSpc>
            </a:pPr>
            <a:r>
              <a:rPr lang="ko-KR" altLang="en-US" sz="5400" b="1" spc="-61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결과 및 시연  </a:t>
            </a:r>
            <a:endParaRPr lang="en-US" sz="5400" b="1" spc="-61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F44DFC6-9DE2-EC27-E47D-011CB940DAA1}"/>
              </a:ext>
            </a:extLst>
          </p:cNvPr>
          <p:cNvSpPr txBox="1"/>
          <p:nvPr/>
        </p:nvSpPr>
        <p:spPr>
          <a:xfrm>
            <a:off x="1299068" y="5101802"/>
            <a:ext cx="1267504" cy="470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281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Part 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BCBCF2F-ECCF-2153-167A-27B430FD4496}"/>
              </a:ext>
            </a:extLst>
          </p:cNvPr>
          <p:cNvSpPr txBox="1"/>
          <p:nvPr/>
        </p:nvSpPr>
        <p:spPr>
          <a:xfrm>
            <a:off x="10744200" y="6210300"/>
            <a:ext cx="874928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6"/>
              </a:lnSpc>
              <a:spcBef>
                <a:spcPct val="0"/>
              </a:spcBef>
            </a:pPr>
            <a:r>
              <a:rPr lang="en-US" sz="211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3-2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C18F7A7-5F9E-FD56-C040-606ACF1774E8}"/>
              </a:ext>
            </a:extLst>
          </p:cNvPr>
          <p:cNvSpPr txBox="1"/>
          <p:nvPr/>
        </p:nvSpPr>
        <p:spPr>
          <a:xfrm>
            <a:off x="7848600" y="6210300"/>
            <a:ext cx="874928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6"/>
              </a:lnSpc>
              <a:spcBef>
                <a:spcPct val="0"/>
              </a:spcBef>
            </a:pPr>
            <a:r>
              <a:rPr lang="en-US" sz="211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3-1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56D7936-A3C3-3647-ECD6-96575FD88807}"/>
              </a:ext>
            </a:extLst>
          </p:cNvPr>
          <p:cNvSpPr txBox="1"/>
          <p:nvPr/>
        </p:nvSpPr>
        <p:spPr>
          <a:xfrm>
            <a:off x="13192810" y="6671078"/>
            <a:ext cx="2752723" cy="334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57"/>
              </a:lnSpc>
              <a:spcBef>
                <a:spcPct val="0"/>
              </a:spcBef>
            </a:pPr>
            <a:r>
              <a:rPr lang="ko-KR" altLang="en-US" sz="1969" b="1" spc="-7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데모</a:t>
            </a:r>
            <a:endParaRPr lang="en-US" sz="1969" b="1" spc="-7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648ED3BF-9F42-453E-9D48-228F2A200FD3}"/>
              </a:ext>
            </a:extLst>
          </p:cNvPr>
          <p:cNvSpPr/>
          <p:nvPr/>
        </p:nvSpPr>
        <p:spPr>
          <a:xfrm>
            <a:off x="12788799" y="6276975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EB126E33-48A3-8C34-753A-230855078859}"/>
              </a:ext>
            </a:extLst>
          </p:cNvPr>
          <p:cNvSpPr txBox="1"/>
          <p:nvPr/>
        </p:nvSpPr>
        <p:spPr>
          <a:xfrm>
            <a:off x="13202336" y="6210300"/>
            <a:ext cx="874928" cy="3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6"/>
              </a:lnSpc>
              <a:spcBef>
                <a:spcPct val="0"/>
              </a:spcBef>
            </a:pPr>
            <a:r>
              <a:rPr lang="en-US" altLang="ko-KR" sz="211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3-3</a:t>
            </a:r>
            <a:endParaRPr lang="en-US" sz="2111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Telegraf"/>
              <a:sym typeface="Telegraf"/>
            </a:endParaRPr>
          </a:p>
        </p:txBody>
      </p:sp>
    </p:spTree>
    <p:extLst>
      <p:ext uri="{BB962C8B-B14F-4D97-AF65-F5344CB8AC3E}">
        <p14:creationId xmlns:p14="http://schemas.microsoft.com/office/powerpoint/2010/main" val="3295391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97103" y="795626"/>
            <a:ext cx="3736349" cy="50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ko-KR" altLang="en-US" sz="3200" b="1" spc="-19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성능</a:t>
            </a:r>
            <a:r>
              <a:rPr lang="en-US" altLang="ko-KR" sz="3200" b="1" spc="-19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,</a:t>
            </a:r>
            <a:r>
              <a:rPr lang="ko-KR" altLang="en-US" sz="3200" b="1" spc="-19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 품질 테스트</a:t>
            </a:r>
            <a:endParaRPr lang="en-US" sz="3200" b="1" spc="-19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4572000" y="1074275"/>
            <a:ext cx="12798991" cy="30624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055FFD4-4586-DB96-8EBC-56F28248B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006422"/>
              </p:ext>
            </p:extLst>
          </p:nvPr>
        </p:nvGraphicFramePr>
        <p:xfrm>
          <a:off x="2533650" y="4076700"/>
          <a:ext cx="13220700" cy="3255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2645">
                  <a:extLst>
                    <a:ext uri="{9D8B030D-6E8A-4147-A177-3AD203B41FA5}">
                      <a16:colId xmlns:a16="http://schemas.microsoft.com/office/drawing/2014/main" val="3576028144"/>
                    </a:ext>
                  </a:extLst>
                </a:gridCol>
                <a:gridCol w="3519945">
                  <a:extLst>
                    <a:ext uri="{9D8B030D-6E8A-4147-A177-3AD203B41FA5}">
                      <a16:colId xmlns:a16="http://schemas.microsoft.com/office/drawing/2014/main" val="99013486"/>
                    </a:ext>
                  </a:extLst>
                </a:gridCol>
                <a:gridCol w="3254055">
                  <a:extLst>
                    <a:ext uri="{9D8B030D-6E8A-4147-A177-3AD203B41FA5}">
                      <a16:colId xmlns:a16="http://schemas.microsoft.com/office/drawing/2014/main" val="2673880577"/>
                    </a:ext>
                  </a:extLst>
                </a:gridCol>
                <a:gridCol w="3254055">
                  <a:extLst>
                    <a:ext uri="{9D8B030D-6E8A-4147-A177-3AD203B41FA5}">
                      <a16:colId xmlns:a16="http://schemas.microsoft.com/office/drawing/2014/main" val="2403384623"/>
                    </a:ext>
                  </a:extLst>
                </a:gridCol>
              </a:tblGrid>
              <a:tr h="10316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측정 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목표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성능 향상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996647"/>
                  </a:ext>
                </a:extLst>
              </a:tr>
              <a:tr h="11917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검색 응답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평균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3.96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초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(max: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8.20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캐시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평균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초 이하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초 이내 응답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캐시일 경우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초 이내 응답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60%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향상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100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배 향상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070253"/>
                  </a:ext>
                </a:extLst>
              </a:tr>
              <a:tr h="10316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동시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접속자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명 이상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500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명 이하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8962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23"/>
          <p:cNvSpPr/>
          <p:nvPr/>
        </p:nvSpPr>
        <p:spPr>
          <a:xfrm flipV="1">
            <a:off x="4800600" y="1067582"/>
            <a:ext cx="12570390" cy="3731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29"/>
          <p:cNvSpPr txBox="1"/>
          <p:nvPr/>
        </p:nvSpPr>
        <p:spPr>
          <a:xfrm>
            <a:off x="1197103" y="795626"/>
            <a:ext cx="3736349" cy="512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ko-KR" altLang="en-US" sz="3200" b="1" spc="-19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팀원의 역할</a:t>
            </a:r>
            <a:endParaRPr lang="en-US" sz="3200" b="1" spc="-19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pic>
        <p:nvPicPr>
          <p:cNvPr id="49" name="Picture 3">
            <a:extLst>
              <a:ext uri="{FF2B5EF4-FFF2-40B4-BE49-F238E27FC236}">
                <a16:creationId xmlns:a16="http://schemas.microsoft.com/office/drawing/2014/main" id="{E3EA47EB-76CE-653D-3CFB-06715F73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275818"/>
            <a:ext cx="4559300" cy="5905500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4C31A6FB-D7FD-056A-438E-6EEB3214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4418818"/>
            <a:ext cx="3721100" cy="850900"/>
          </a:xfrm>
          <a:prstGeom prst="rect">
            <a:avLst/>
          </a:prstGeom>
        </p:spPr>
      </p:pic>
      <p:sp>
        <p:nvSpPr>
          <p:cNvPr id="51" name="TextBox 5">
            <a:extLst>
              <a:ext uri="{FF2B5EF4-FFF2-40B4-BE49-F238E27FC236}">
                <a16:creationId xmlns:a16="http://schemas.microsoft.com/office/drawing/2014/main" id="{CFA10B91-F529-4707-AE1C-7ED3C24CE1AB}"/>
              </a:ext>
            </a:extLst>
          </p:cNvPr>
          <p:cNvSpPr txBox="1"/>
          <p:nvPr/>
        </p:nvSpPr>
        <p:spPr>
          <a:xfrm>
            <a:off x="1917700" y="5765018"/>
            <a:ext cx="3733800" cy="320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프로젝트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실행을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위한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환경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구성</a:t>
            </a:r>
            <a:endParaRPr lang="en-US" altLang="ko-KR" sz="2100" b="0" i="0" u="none" strike="noStrike" spc="-100" dirty="0">
              <a:solidFill>
                <a:srgbClr val="373737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ko-KR" altLang="en-US" sz="2100" spc="-100" dirty="0" err="1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프론트엔드</a:t>
            </a:r>
            <a:r>
              <a:rPr lang="ko-KR" altLang="en-US" sz="2100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</a:t>
            </a:r>
            <a:endParaRPr lang="en-US" altLang="ko-KR" sz="2100" b="0" i="0" u="none" strike="noStrike" spc="-100" dirty="0">
              <a:solidFill>
                <a:srgbClr val="373737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ko-KR" altLang="en-US" sz="2100" b="0" i="0" u="none" strike="noStrike" spc="-100" dirty="0" err="1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백엔드</a:t>
            </a:r>
            <a:r>
              <a:rPr lang="en-US" alt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API</a:t>
            </a:r>
            <a:r>
              <a:rPr lang="ko-KR" alt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구현</a:t>
            </a:r>
            <a:endParaRPr lang="en-US" altLang="ko-KR" sz="2100" b="0" i="0" u="none" strike="noStrike" spc="-100" dirty="0">
              <a:solidFill>
                <a:srgbClr val="373737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ko-KR" altLang="en-US" sz="2100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시스템 통합</a:t>
            </a:r>
            <a:endParaRPr lang="en-US" altLang="ko-KR" sz="2100" spc="-100" dirty="0">
              <a:solidFill>
                <a:srgbClr val="373737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ko-KR" altLang="en-US" sz="2100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배포 환경 구축</a:t>
            </a:r>
            <a:endParaRPr lang="en-US" altLang="ko-KR" sz="2100" spc="-100" dirty="0">
              <a:solidFill>
                <a:srgbClr val="373737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endParaRPr lang="ko-KR" sz="2100" b="0" i="0" u="none" strike="noStrike" spc="-100" dirty="0">
              <a:solidFill>
                <a:srgbClr val="373737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2" name="TextBox 6">
            <a:extLst>
              <a:ext uri="{FF2B5EF4-FFF2-40B4-BE49-F238E27FC236}">
                <a16:creationId xmlns:a16="http://schemas.microsoft.com/office/drawing/2014/main" id="{E214ED6B-3066-8F0E-A965-93374B7C9967}"/>
              </a:ext>
            </a:extLst>
          </p:cNvPr>
          <p:cNvSpPr txBox="1"/>
          <p:nvPr/>
        </p:nvSpPr>
        <p:spPr>
          <a:xfrm>
            <a:off x="1905000" y="4622018"/>
            <a:ext cx="3695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이현정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804DB669-5F67-67AC-94DB-3AA2DF66DE72}"/>
              </a:ext>
            </a:extLst>
          </p:cNvPr>
          <p:cNvSpPr txBox="1"/>
          <p:nvPr/>
        </p:nvSpPr>
        <p:spPr>
          <a:xfrm>
            <a:off x="2552700" y="3771118"/>
            <a:ext cx="2400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dirty="0">
                <a:solidFill>
                  <a:srgbClr val="90A4A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팀장</a:t>
            </a:r>
            <a:r>
              <a:rPr lang="en-US" sz="2300" b="0" i="0" u="none" strike="noStrike" dirty="0">
                <a:solidFill>
                  <a:srgbClr val="90A4A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/ </a:t>
            </a:r>
            <a:r>
              <a:rPr lang="en-US" sz="2300" b="0" i="0" u="none" strike="noStrike" dirty="0" err="1">
                <a:solidFill>
                  <a:srgbClr val="90A4A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MLOps</a:t>
            </a:r>
            <a:endParaRPr lang="en-US" sz="2300" b="0" i="0" u="none" strike="noStrike" dirty="0">
              <a:solidFill>
                <a:srgbClr val="90A4A5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4" name="Picture 8">
            <a:extLst>
              <a:ext uri="{FF2B5EF4-FFF2-40B4-BE49-F238E27FC236}">
                <a16:creationId xmlns:a16="http://schemas.microsoft.com/office/drawing/2014/main" id="{4D763B18-42E7-9275-7B42-E043065DA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00" y="3275818"/>
            <a:ext cx="4559300" cy="5905500"/>
          </a:xfrm>
          <a:prstGeom prst="rect">
            <a:avLst/>
          </a:prstGeom>
        </p:spPr>
      </p:pic>
      <p:pic>
        <p:nvPicPr>
          <p:cNvPr id="55" name="Picture 9">
            <a:extLst>
              <a:ext uri="{FF2B5EF4-FFF2-40B4-BE49-F238E27FC236}">
                <a16:creationId xmlns:a16="http://schemas.microsoft.com/office/drawing/2014/main" id="{C608E6D5-A82F-57F1-6264-80BE7213F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4520418"/>
            <a:ext cx="3721100" cy="850900"/>
          </a:xfrm>
          <a:prstGeom prst="rect">
            <a:avLst/>
          </a:prstGeom>
        </p:spPr>
      </p:pic>
      <p:sp>
        <p:nvSpPr>
          <p:cNvPr id="56" name="TextBox 10">
            <a:extLst>
              <a:ext uri="{FF2B5EF4-FFF2-40B4-BE49-F238E27FC236}">
                <a16:creationId xmlns:a16="http://schemas.microsoft.com/office/drawing/2014/main" id="{8AA95D10-E3F2-A0DB-ABE5-F4C6AF77F891}"/>
              </a:ext>
            </a:extLst>
          </p:cNvPr>
          <p:cNvSpPr txBox="1"/>
          <p:nvPr/>
        </p:nvSpPr>
        <p:spPr>
          <a:xfrm>
            <a:off x="12954000" y="5765018"/>
            <a:ext cx="3657600" cy="199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DPR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모델을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100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하여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문서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검색</a:t>
            </a:r>
          </a:p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데이터셋을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이용한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 err="1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임베딩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 err="1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파인튜닝</a:t>
            </a:r>
            <a:endParaRPr lang="ko-KR" sz="2100" b="0" i="0" u="none" strike="noStrike" spc="-100" dirty="0">
              <a:solidFill>
                <a:srgbClr val="373737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검색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성능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증가를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위한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연구</a:t>
            </a:r>
          </a:p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LLM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프롬프트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튜닝</a:t>
            </a:r>
          </a:p>
        </p:txBody>
      </p:sp>
      <p:sp>
        <p:nvSpPr>
          <p:cNvPr id="57" name="TextBox 11">
            <a:extLst>
              <a:ext uri="{FF2B5EF4-FFF2-40B4-BE49-F238E27FC236}">
                <a16:creationId xmlns:a16="http://schemas.microsoft.com/office/drawing/2014/main" id="{B2007819-A706-010A-C452-26947B35F5ED}"/>
              </a:ext>
            </a:extLst>
          </p:cNvPr>
          <p:cNvSpPr txBox="1"/>
          <p:nvPr/>
        </p:nvSpPr>
        <p:spPr>
          <a:xfrm>
            <a:off x="12839700" y="4698218"/>
            <a:ext cx="3695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이병호</a:t>
            </a:r>
          </a:p>
        </p:txBody>
      </p:sp>
      <p:sp>
        <p:nvSpPr>
          <p:cNvPr id="58" name="TextBox 12">
            <a:extLst>
              <a:ext uri="{FF2B5EF4-FFF2-40B4-BE49-F238E27FC236}">
                <a16:creationId xmlns:a16="http://schemas.microsoft.com/office/drawing/2014/main" id="{18626359-E294-FC61-D6BC-DAA7FD49547A}"/>
              </a:ext>
            </a:extLst>
          </p:cNvPr>
          <p:cNvSpPr txBox="1"/>
          <p:nvPr/>
        </p:nvSpPr>
        <p:spPr>
          <a:xfrm>
            <a:off x="12814300" y="3771118"/>
            <a:ext cx="3759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90A4A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Information Retrieval</a:t>
            </a:r>
          </a:p>
        </p:txBody>
      </p:sp>
      <p:pic>
        <p:nvPicPr>
          <p:cNvPr id="59" name="Picture 13">
            <a:extLst>
              <a:ext uri="{FF2B5EF4-FFF2-40B4-BE49-F238E27FC236}">
                <a16:creationId xmlns:a16="http://schemas.microsoft.com/office/drawing/2014/main" id="{E62AFE1E-D467-B947-295A-FEF4F984B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400" y="3301218"/>
            <a:ext cx="4559300" cy="5867400"/>
          </a:xfrm>
          <a:prstGeom prst="rect">
            <a:avLst/>
          </a:prstGeom>
        </p:spPr>
      </p:pic>
      <p:pic>
        <p:nvPicPr>
          <p:cNvPr id="60" name="Picture 14">
            <a:extLst>
              <a:ext uri="{FF2B5EF4-FFF2-40B4-BE49-F238E27FC236}">
                <a16:creationId xmlns:a16="http://schemas.microsoft.com/office/drawing/2014/main" id="{0D43481C-0B38-E156-53DA-D41F888A0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00" y="4456918"/>
            <a:ext cx="3721100" cy="850900"/>
          </a:xfrm>
          <a:prstGeom prst="rect">
            <a:avLst/>
          </a:prstGeom>
        </p:spPr>
      </p:pic>
      <p:sp>
        <p:nvSpPr>
          <p:cNvPr id="61" name="TextBox 15">
            <a:extLst>
              <a:ext uri="{FF2B5EF4-FFF2-40B4-BE49-F238E27FC236}">
                <a16:creationId xmlns:a16="http://schemas.microsoft.com/office/drawing/2014/main" id="{3F90BDFF-68F6-0089-EC70-E7DC4F2F1A9E}"/>
              </a:ext>
            </a:extLst>
          </p:cNvPr>
          <p:cNvSpPr txBox="1"/>
          <p:nvPr/>
        </p:nvSpPr>
        <p:spPr>
          <a:xfrm>
            <a:off x="7378700" y="5765018"/>
            <a:ext cx="3721100" cy="199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en-US" sz="2100" b="0" i="0" u="none" strike="noStrike" spc="-100" dirty="0" err="1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Docling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파이프라인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기반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파서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구현</a:t>
            </a:r>
          </a:p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PDF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문서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파싱</a:t>
            </a:r>
          </a:p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정제</a:t>
            </a:r>
          </a:p>
          <a:p>
            <a:pPr marL="342900" lvl="0" indent="-342900" algn="l">
              <a:lnSpc>
                <a:spcPct val="124499"/>
              </a:lnSpc>
              <a:buClr>
                <a:srgbClr val="373737"/>
              </a:buClr>
              <a:buFont typeface="Arial"/>
              <a:buChar char="●"/>
            </a:pPr>
            <a:r>
              <a:rPr lang="ko-KR" sz="2100" b="0" i="0" u="none" strike="noStrike" spc="-100" dirty="0" err="1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임베딩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</a:t>
            </a:r>
            <a:r>
              <a:rPr lang="en-US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2100" b="0" i="0" u="none" strike="noStrike" spc="-100" dirty="0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연구</a:t>
            </a:r>
          </a:p>
        </p:txBody>
      </p:sp>
      <p:sp>
        <p:nvSpPr>
          <p:cNvPr id="62" name="TextBox 16">
            <a:extLst>
              <a:ext uri="{FF2B5EF4-FFF2-40B4-BE49-F238E27FC236}">
                <a16:creationId xmlns:a16="http://schemas.microsoft.com/office/drawing/2014/main" id="{0EAA68C0-2B16-753B-BFD1-727F639B40DD}"/>
              </a:ext>
            </a:extLst>
          </p:cNvPr>
          <p:cNvSpPr txBox="1"/>
          <p:nvPr/>
        </p:nvSpPr>
        <p:spPr>
          <a:xfrm>
            <a:off x="7340600" y="4660118"/>
            <a:ext cx="3695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373737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고동혁</a:t>
            </a:r>
          </a:p>
        </p:txBody>
      </p:sp>
      <p:sp>
        <p:nvSpPr>
          <p:cNvPr id="63" name="TextBox 17">
            <a:extLst>
              <a:ext uri="{FF2B5EF4-FFF2-40B4-BE49-F238E27FC236}">
                <a16:creationId xmlns:a16="http://schemas.microsoft.com/office/drawing/2014/main" id="{7BE58FDC-D3B7-9D47-586F-E5194389F5F1}"/>
              </a:ext>
            </a:extLst>
          </p:cNvPr>
          <p:cNvSpPr txBox="1"/>
          <p:nvPr/>
        </p:nvSpPr>
        <p:spPr>
          <a:xfrm>
            <a:off x="7416800" y="3796518"/>
            <a:ext cx="3479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90A4A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Documnet Parsing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1C707-58D7-7F90-BE47-8D4C9A5BF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23">
            <a:extLst>
              <a:ext uri="{FF2B5EF4-FFF2-40B4-BE49-F238E27FC236}">
                <a16:creationId xmlns:a16="http://schemas.microsoft.com/office/drawing/2014/main" id="{415C1244-28CC-56D2-FA17-1A91F22A2D64}"/>
              </a:ext>
            </a:extLst>
          </p:cNvPr>
          <p:cNvSpPr/>
          <p:nvPr/>
        </p:nvSpPr>
        <p:spPr>
          <a:xfrm flipV="1">
            <a:off x="4800600" y="1067582"/>
            <a:ext cx="12570390" cy="3731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8971970B-7FB7-3751-2EBC-90366494F0D1}"/>
              </a:ext>
            </a:extLst>
          </p:cNvPr>
          <p:cNvSpPr txBox="1"/>
          <p:nvPr/>
        </p:nvSpPr>
        <p:spPr>
          <a:xfrm>
            <a:off x="1197103" y="795626"/>
            <a:ext cx="3736349" cy="512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ko-KR" altLang="en-US" sz="3200" b="1" spc="-19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데모</a:t>
            </a:r>
            <a:endParaRPr lang="en-US" sz="3200" b="1" spc="-19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pic>
        <p:nvPicPr>
          <p:cNvPr id="33" name="화면 기록 2025-06-09 오후 10.27.48">
            <a:hlinkClick r:id="" action="ppaction://media"/>
            <a:extLst>
              <a:ext uri="{FF2B5EF4-FFF2-40B4-BE49-F238E27FC236}">
                <a16:creationId xmlns:a16="http://schemas.microsoft.com/office/drawing/2014/main" id="{E3DDC6E7-0911-5D49-A0E3-A6536EB42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8206" y="1288084"/>
            <a:ext cx="8761363" cy="8963314"/>
          </a:xfrm>
          <a:prstGeom prst="rect">
            <a:avLst/>
          </a:prstGeom>
        </p:spPr>
      </p:pic>
      <p:sp>
        <p:nvSpPr>
          <p:cNvPr id="35" name="TextBox 34">
            <a:hlinkClick r:id="rId5"/>
            <a:extLst>
              <a:ext uri="{FF2B5EF4-FFF2-40B4-BE49-F238E27FC236}">
                <a16:creationId xmlns:a16="http://schemas.microsoft.com/office/drawing/2014/main" id="{1B6269DD-F8B2-C4D8-6330-9661172F4DFB}"/>
              </a:ext>
            </a:extLst>
          </p:cNvPr>
          <p:cNvSpPr txBox="1"/>
          <p:nvPr/>
        </p:nvSpPr>
        <p:spPr>
          <a:xfrm>
            <a:off x="13713794" y="988206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/>
              <a:t>https://0b3e-203-230-103-28.ngrok-free.app/</a:t>
            </a:r>
            <a:endParaRPr lang="ko-KR" altLang="en-US" dirty="0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C0C62188-10CF-960E-5BF4-FD2EC361865C}"/>
              </a:ext>
            </a:extLst>
          </p:cNvPr>
          <p:cNvSpPr/>
          <p:nvPr/>
        </p:nvSpPr>
        <p:spPr>
          <a:xfrm>
            <a:off x="12087790" y="2400300"/>
            <a:ext cx="5283200" cy="58674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>
                <a:solidFill>
                  <a:schemeClr val="tx1"/>
                </a:solidFill>
                <a:latin typeface="+mj-ea"/>
                <a:ea typeface="+mj-ea"/>
              </a:rPr>
              <a:t>질문</a:t>
            </a:r>
            <a:endParaRPr kumimoji="1" lang="en-US" altLang="ko-KR" sz="28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kumimoji="1" lang="en-US" altLang="ko-KR" sz="28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kumimoji="1"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kumimoji="1" lang="en-US" altLang="ko-KR" sz="2000" dirty="0">
                <a:solidFill>
                  <a:schemeClr val="tx1"/>
                </a:solidFill>
                <a:latin typeface="+mj-ea"/>
                <a:ea typeface="+mj-ea"/>
              </a:rPr>
              <a:t>1.</a:t>
            </a:r>
            <a:r>
              <a:rPr kumimoji="1"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 한집안 기업 멘토링이 </a:t>
            </a:r>
            <a:r>
              <a:rPr kumimoji="1" lang="ko-KR" altLang="en-US" sz="2000" dirty="0" err="1">
                <a:solidFill>
                  <a:schemeClr val="tx1"/>
                </a:solidFill>
                <a:latin typeface="+mj-ea"/>
                <a:ea typeface="+mj-ea"/>
              </a:rPr>
              <a:t>언제야</a:t>
            </a:r>
            <a:r>
              <a:rPr kumimoji="1" lang="en-US" altLang="ko-KR" sz="2000" dirty="0">
                <a:solidFill>
                  <a:schemeClr val="tx1"/>
                </a:solidFill>
                <a:latin typeface="+mj-ea"/>
                <a:ea typeface="+mj-ea"/>
              </a:rPr>
              <a:t>?</a:t>
            </a:r>
          </a:p>
          <a:p>
            <a:pPr marL="457200" indent="-457200">
              <a:buAutoNum type="arabicPeriod"/>
            </a:pPr>
            <a:endParaRPr kumimoji="1" lang="en-US" altLang="ko-KR" sz="20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kumimoji="1" lang="en-US" altLang="ko-KR" sz="2000" dirty="0">
                <a:solidFill>
                  <a:schemeClr val="tx1"/>
                </a:solidFill>
                <a:latin typeface="+mj-ea"/>
                <a:ea typeface="+mj-ea"/>
              </a:rPr>
              <a:t>2.</a:t>
            </a:r>
            <a:r>
              <a:rPr kumimoji="1"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 조기취업자 출석 인증 제도에 대해서 전화해서 자세하게 여쭤보고 싶어 </a:t>
            </a:r>
            <a:endParaRPr kumimoji="1" lang="en-US" altLang="ko-KR" sz="20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457200" indent="-457200">
              <a:buAutoNum type="arabicPeriod"/>
            </a:pPr>
            <a:endParaRPr kumimoji="1" lang="en-US" altLang="ko-KR" sz="20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kumimoji="1" lang="en-US" altLang="ko-KR" sz="2000" dirty="0">
                <a:solidFill>
                  <a:schemeClr val="tx1"/>
                </a:solidFill>
                <a:latin typeface="+mj-ea"/>
                <a:ea typeface="+mj-ea"/>
              </a:rPr>
              <a:t>3.</a:t>
            </a:r>
            <a:r>
              <a:rPr kumimoji="1"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kumimoji="1" lang="en" altLang="ko-KR" sz="2000" dirty="0">
                <a:solidFill>
                  <a:schemeClr val="tx1"/>
                </a:solidFill>
                <a:latin typeface="+mj-ea"/>
                <a:ea typeface="+mj-ea"/>
              </a:rPr>
              <a:t>AI x Design Thinking </a:t>
            </a:r>
            <a:r>
              <a:rPr kumimoji="1"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캠프에서 프로토타입 제작은 </a:t>
            </a:r>
            <a:r>
              <a:rPr kumimoji="1" lang="ko-KR" altLang="en-US" sz="2000" dirty="0" err="1">
                <a:solidFill>
                  <a:schemeClr val="tx1"/>
                </a:solidFill>
                <a:latin typeface="+mj-ea"/>
                <a:ea typeface="+mj-ea"/>
              </a:rPr>
              <a:t>언제해</a:t>
            </a:r>
            <a:r>
              <a:rPr kumimoji="1" lang="en-US" altLang="ko-KR" sz="2000" dirty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br>
              <a:rPr kumimoji="1" lang="en-US" altLang="ko-KR" sz="2000" dirty="0">
                <a:solidFill>
                  <a:schemeClr val="tx1"/>
                </a:solidFill>
                <a:latin typeface="+mj-ea"/>
                <a:ea typeface="+mj-ea"/>
              </a:rPr>
            </a:br>
            <a:br>
              <a:rPr kumimoji="1" lang="en-US" altLang="ko-KR" sz="200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kumimoji="1" lang="en-US" altLang="ko-KR" sz="2000" dirty="0">
                <a:solidFill>
                  <a:schemeClr val="tx1"/>
                </a:solidFill>
                <a:latin typeface="+mj-ea"/>
                <a:ea typeface="+mj-ea"/>
              </a:rPr>
              <a:t>4.</a:t>
            </a:r>
            <a:r>
              <a:rPr kumimoji="1" lang="ko-KR" altLang="en-US" sz="20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000" b="0" i="0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나눔지기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멘토링 만족도 점수가 몇 점이야</a:t>
            </a:r>
            <a:r>
              <a:rPr lang="en-US" altLang="ko-KR" sz="2000" b="0" i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?</a:t>
            </a:r>
            <a:endParaRPr kumimoji="1" lang="ko-KR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188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3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1C707-58D7-7F90-BE47-8D4C9A5BF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23">
            <a:extLst>
              <a:ext uri="{FF2B5EF4-FFF2-40B4-BE49-F238E27FC236}">
                <a16:creationId xmlns:a16="http://schemas.microsoft.com/office/drawing/2014/main" id="{415C1244-28CC-56D2-FA17-1A91F22A2D64}"/>
              </a:ext>
            </a:extLst>
          </p:cNvPr>
          <p:cNvSpPr/>
          <p:nvPr/>
        </p:nvSpPr>
        <p:spPr>
          <a:xfrm flipV="1">
            <a:off x="4800600" y="1067582"/>
            <a:ext cx="12570390" cy="3731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8971970B-7FB7-3751-2EBC-90366494F0D1}"/>
              </a:ext>
            </a:extLst>
          </p:cNvPr>
          <p:cNvSpPr txBox="1"/>
          <p:nvPr/>
        </p:nvSpPr>
        <p:spPr>
          <a:xfrm>
            <a:off x="1197103" y="795626"/>
            <a:ext cx="3736349" cy="512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ko-KR" altLang="en-US" sz="3200" b="1" spc="-19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데모</a:t>
            </a:r>
            <a:endParaRPr lang="en-US" sz="3200" b="1" spc="-19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BA4DE7-40A5-7850-2E2F-E4FC10CE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858"/>
          <a:stretch/>
        </p:blipFill>
        <p:spPr>
          <a:xfrm>
            <a:off x="8229600" y="6210300"/>
            <a:ext cx="9296400" cy="3139518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CE6879BB-E8B5-AD38-69F0-A39B795000C8}"/>
              </a:ext>
            </a:extLst>
          </p:cNvPr>
          <p:cNvCxnSpPr>
            <a:cxnSpLocks/>
          </p:cNvCxnSpPr>
          <p:nvPr/>
        </p:nvCxnSpPr>
        <p:spPr>
          <a:xfrm>
            <a:off x="9982200" y="8877300"/>
            <a:ext cx="545816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8A47B00-61CC-9110-398D-84768510F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448404"/>
            <a:ext cx="7772400" cy="3390191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14E8CAF8-10DD-4781-505F-1CFE618A5EC8}"/>
              </a:ext>
            </a:extLst>
          </p:cNvPr>
          <p:cNvCxnSpPr>
            <a:cxnSpLocks/>
          </p:cNvCxnSpPr>
          <p:nvPr/>
        </p:nvCxnSpPr>
        <p:spPr>
          <a:xfrm>
            <a:off x="685800" y="6134100"/>
            <a:ext cx="576296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AB16EF49-BD21-C45F-C425-E5571BBAE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925" y="2475674"/>
            <a:ext cx="9541596" cy="3202051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10D49BE-40EF-B4B7-C2F5-237CEB5009FB}"/>
              </a:ext>
            </a:extLst>
          </p:cNvPr>
          <p:cNvCxnSpPr>
            <a:cxnSpLocks/>
          </p:cNvCxnSpPr>
          <p:nvPr/>
        </p:nvCxnSpPr>
        <p:spPr>
          <a:xfrm>
            <a:off x="9916781" y="4152900"/>
            <a:ext cx="532321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623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503FE-78EB-8AEB-8F17-EFAD7E03A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23">
            <a:extLst>
              <a:ext uri="{FF2B5EF4-FFF2-40B4-BE49-F238E27FC236}">
                <a16:creationId xmlns:a16="http://schemas.microsoft.com/office/drawing/2014/main" id="{CFA0554F-0CA5-254F-FDEB-CF0A16E8B455}"/>
              </a:ext>
            </a:extLst>
          </p:cNvPr>
          <p:cNvSpPr/>
          <p:nvPr/>
        </p:nvSpPr>
        <p:spPr>
          <a:xfrm flipV="1">
            <a:off x="4800600" y="1067582"/>
            <a:ext cx="12570390" cy="37317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9722D029-7724-01BB-4138-2DE0686174F8}"/>
              </a:ext>
            </a:extLst>
          </p:cNvPr>
          <p:cNvSpPr txBox="1"/>
          <p:nvPr/>
        </p:nvSpPr>
        <p:spPr>
          <a:xfrm>
            <a:off x="1197103" y="795626"/>
            <a:ext cx="3736349" cy="512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ko-KR" altLang="en-US" sz="3200" b="1" spc="-19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데모</a:t>
            </a:r>
            <a:endParaRPr lang="en-US" sz="3200" b="1" spc="-19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47F5BA-BBE0-0FB7-8F3D-4B9E9115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549" y="5469734"/>
            <a:ext cx="6210579" cy="4461432"/>
          </a:xfrm>
          <a:prstGeom prst="rect">
            <a:avLst/>
          </a:prstGeom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813C87A3-A643-07AE-2156-49BEBFE7E702}"/>
              </a:ext>
            </a:extLst>
          </p:cNvPr>
          <p:cNvCxnSpPr>
            <a:cxnSpLocks/>
          </p:cNvCxnSpPr>
          <p:nvPr/>
        </p:nvCxnSpPr>
        <p:spPr>
          <a:xfrm>
            <a:off x="9975285" y="9163176"/>
            <a:ext cx="333583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31C0C3C-583E-9BEE-9241-1026D08E7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549" y="1051657"/>
            <a:ext cx="6333157" cy="41726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A176B80-DAA3-2A59-2B0A-88220969E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103" y="1376855"/>
            <a:ext cx="5791200" cy="599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BDB242-6650-72CE-BF53-8CAAD378BE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97" t="5440" r="-1997" b="-363"/>
          <a:stretch/>
        </p:blipFill>
        <p:spPr>
          <a:xfrm>
            <a:off x="685800" y="6210300"/>
            <a:ext cx="9121515" cy="3419601"/>
          </a:xfrm>
          <a:prstGeom prst="rect">
            <a:avLst/>
          </a:prstGeom>
        </p:spPr>
      </p:pic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7B6C192-1358-6407-0A54-748791E465D9}"/>
              </a:ext>
            </a:extLst>
          </p:cNvPr>
          <p:cNvCxnSpPr>
            <a:cxnSpLocks/>
          </p:cNvCxnSpPr>
          <p:nvPr/>
        </p:nvCxnSpPr>
        <p:spPr>
          <a:xfrm>
            <a:off x="2667000" y="8039100"/>
            <a:ext cx="233802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71679825-A63B-4686-7AAE-B8564315A8C8}"/>
              </a:ext>
            </a:extLst>
          </p:cNvPr>
          <p:cNvCxnSpPr>
            <a:cxnSpLocks/>
          </p:cNvCxnSpPr>
          <p:nvPr/>
        </p:nvCxnSpPr>
        <p:spPr>
          <a:xfrm>
            <a:off x="2600325" y="2400300"/>
            <a:ext cx="410527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52C3F738-0A0E-AF5D-1071-CBD9697A010F}"/>
              </a:ext>
            </a:extLst>
          </p:cNvPr>
          <p:cNvCxnSpPr>
            <a:cxnSpLocks/>
          </p:cNvCxnSpPr>
          <p:nvPr/>
        </p:nvCxnSpPr>
        <p:spPr>
          <a:xfrm>
            <a:off x="10280085" y="3676776"/>
            <a:ext cx="154587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0DEBDE2B-86C2-6C47-BFAC-5A1C3DB0D288}"/>
              </a:ext>
            </a:extLst>
          </p:cNvPr>
          <p:cNvCxnSpPr>
            <a:cxnSpLocks/>
          </p:cNvCxnSpPr>
          <p:nvPr/>
        </p:nvCxnSpPr>
        <p:spPr>
          <a:xfrm>
            <a:off x="10280085" y="4438776"/>
            <a:ext cx="77293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C878F5BC-D7C5-FCA3-3302-7FB45FC423F9}"/>
              </a:ext>
            </a:extLst>
          </p:cNvPr>
          <p:cNvCxnSpPr>
            <a:cxnSpLocks/>
          </p:cNvCxnSpPr>
          <p:nvPr/>
        </p:nvCxnSpPr>
        <p:spPr>
          <a:xfrm>
            <a:off x="10261035" y="4660093"/>
            <a:ext cx="77293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74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97103" y="7505700"/>
            <a:ext cx="3195122" cy="26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pc="55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이현정</a:t>
            </a:r>
            <a:endParaRPr lang="en-US" spc="55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Telegraf"/>
              <a:sym typeface="Telegraf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218181" y="7505700"/>
            <a:ext cx="3933923" cy="26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altLang="ko-KR" spc="55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20222039@edu.hanbat.ac.kr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4648200" y="6782488"/>
            <a:ext cx="9331611" cy="3741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197103" y="6502039"/>
            <a:ext cx="3736349" cy="466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altLang="ko-KR" sz="281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Capstone Design 1</a:t>
            </a:r>
            <a:endParaRPr lang="en-US" sz="2811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Telegraf"/>
              <a:sym typeface="Telegra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41586" y="3858737"/>
            <a:ext cx="6913999" cy="126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74"/>
              </a:lnSpc>
            </a:pPr>
            <a:r>
              <a:rPr lang="en-US" sz="9214" b="1" spc="-617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감사합니다</a:t>
            </a:r>
            <a:endParaRPr lang="en-US" sz="9214" b="1" spc="-61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5337688" y="2510"/>
            <a:ext cx="2950312" cy="10281980"/>
          </a:xfrm>
          <a:custGeom>
            <a:avLst/>
            <a:gdLst/>
            <a:ahLst/>
            <a:cxnLst/>
            <a:rect l="l" t="t" r="r" b="b"/>
            <a:pathLst>
              <a:path w="2950312" h="10281980">
                <a:moveTo>
                  <a:pt x="0" y="0"/>
                </a:moveTo>
                <a:lnTo>
                  <a:pt x="2950312" y="0"/>
                </a:lnTo>
                <a:lnTo>
                  <a:pt x="2950312" y="10281980"/>
                </a:lnTo>
                <a:lnTo>
                  <a:pt x="0" y="10281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9095" r="-259095"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F8E9738-3F8F-10A0-D4CB-A564B1713B5C}"/>
              </a:ext>
            </a:extLst>
          </p:cNvPr>
          <p:cNvSpPr txBox="1"/>
          <p:nvPr/>
        </p:nvSpPr>
        <p:spPr>
          <a:xfrm>
            <a:off x="1197103" y="8175519"/>
            <a:ext cx="3195122" cy="26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pc="55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이병호</a:t>
            </a:r>
            <a:endParaRPr lang="en-US" spc="55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Telegraf"/>
              <a:sym typeface="Telegraf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26E9EBC-6B70-4DC0-3343-D2B7CEEEFF90}"/>
              </a:ext>
            </a:extLst>
          </p:cNvPr>
          <p:cNvSpPr txBox="1"/>
          <p:nvPr/>
        </p:nvSpPr>
        <p:spPr>
          <a:xfrm>
            <a:off x="4218181" y="8175519"/>
            <a:ext cx="3933923" cy="26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altLang="ko-KR" spc="55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20201779@edu.hanbat.ac.kr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7BBFA6C4-C8DB-BD00-D6CF-94FA5CA5D139}"/>
              </a:ext>
            </a:extLst>
          </p:cNvPr>
          <p:cNvSpPr txBox="1"/>
          <p:nvPr/>
        </p:nvSpPr>
        <p:spPr>
          <a:xfrm>
            <a:off x="1197103" y="8845338"/>
            <a:ext cx="3195122" cy="26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ko-KR" altLang="en-US" spc="55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고동혁</a:t>
            </a:r>
            <a:endParaRPr lang="en-US" spc="55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Telegraf"/>
              <a:sym typeface="Telegraf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A4FAE1C9-ED62-7A73-FFE8-1DF937911307}"/>
              </a:ext>
            </a:extLst>
          </p:cNvPr>
          <p:cNvSpPr txBox="1"/>
          <p:nvPr/>
        </p:nvSpPr>
        <p:spPr>
          <a:xfrm>
            <a:off x="4218181" y="8845338"/>
            <a:ext cx="3933923" cy="26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altLang="ko-KR" spc="55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20201722@edu.hanbat.ac.kr</a:t>
            </a:r>
            <a:endParaRPr lang="en-US" spc="55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121714" y="2956544"/>
            <a:ext cx="0" cy="121493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3121714" y="5402861"/>
            <a:ext cx="0" cy="121493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7457737" y="3414135"/>
            <a:ext cx="1686259" cy="367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ko-KR" altLang="en-US" sz="2237" b="1" spc="-8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목표 및 개요</a:t>
            </a:r>
            <a:endParaRPr lang="en-US" sz="2237" b="1" spc="-8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042695" y="3417085"/>
            <a:ext cx="2950956" cy="36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ko-KR" altLang="en-US" sz="2237" b="1" spc="-8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문제 정의</a:t>
            </a:r>
            <a:endParaRPr lang="en-US" sz="2237" b="1" spc="-8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92500" y="3408380"/>
            <a:ext cx="1429735" cy="34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ko-KR" altLang="en-US" sz="1600" b="1" spc="-8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프로젝트 개요</a:t>
            </a:r>
            <a:endParaRPr lang="en-US" sz="1600" b="1" spc="-8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92500" y="5808211"/>
            <a:ext cx="1703099" cy="347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ko-KR" altLang="en-US" sz="1600" b="1" spc="-8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시스템 설계 및 구현</a:t>
            </a:r>
            <a:endParaRPr lang="en-US" sz="1600" b="1" spc="-8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>
            <a:spLocks noChangeAspect="1"/>
          </p:cNvSpPr>
          <p:nvPr/>
        </p:nvSpPr>
        <p:spPr>
          <a:xfrm>
            <a:off x="7457738" y="2854550"/>
            <a:ext cx="993725" cy="39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1-2</a:t>
            </a:r>
          </a:p>
        </p:txBody>
      </p:sp>
      <p:sp>
        <p:nvSpPr>
          <p:cNvPr id="10" name="TextBox 10"/>
          <p:cNvSpPr txBox="1">
            <a:spLocks noChangeAspect="1"/>
          </p:cNvSpPr>
          <p:nvPr/>
        </p:nvSpPr>
        <p:spPr>
          <a:xfrm>
            <a:off x="4042695" y="2857500"/>
            <a:ext cx="993725" cy="39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1-1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2500" y="2950280"/>
            <a:ext cx="1081367" cy="39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Part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2500" y="5313758"/>
            <a:ext cx="1081367" cy="39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Part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42695" y="5316526"/>
            <a:ext cx="1424056" cy="39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2-1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25642" y="5346174"/>
            <a:ext cx="992079" cy="39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2-2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31991" y="5800543"/>
            <a:ext cx="2950956" cy="36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ko-KR" altLang="en-US" sz="2237" b="1" spc="-8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전체 시스템 구조</a:t>
            </a:r>
            <a:endParaRPr lang="en-US" sz="2237" b="1" spc="-8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532291" y="5840274"/>
            <a:ext cx="2804658" cy="36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ko-KR" altLang="en-US" sz="2237" b="1" spc="-8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주요 기능</a:t>
            </a:r>
            <a:endParaRPr lang="en-US" sz="2237" b="1" spc="-8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699522" y="5836602"/>
            <a:ext cx="2918446" cy="36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ko-KR" altLang="en-US" sz="2237" b="1" spc="-8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주요 알고리즘 및 설계</a:t>
            </a:r>
            <a:endParaRPr lang="en-US" sz="2237" b="1" spc="-8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97103" y="787028"/>
            <a:ext cx="3736349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281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Content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99522" y="5347393"/>
            <a:ext cx="974922" cy="39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2-3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7683" y="1527188"/>
            <a:ext cx="6913999" cy="767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3"/>
              </a:lnSpc>
            </a:pPr>
            <a:r>
              <a:rPr lang="en-US" sz="5622" b="1" spc="-376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목차</a:t>
            </a:r>
          </a:p>
        </p:txBody>
      </p:sp>
      <p:sp>
        <p:nvSpPr>
          <p:cNvPr id="24" name="AutoShape 24"/>
          <p:cNvSpPr/>
          <p:nvPr/>
        </p:nvSpPr>
        <p:spPr>
          <a:xfrm>
            <a:off x="840808" y="4557911"/>
            <a:ext cx="14840564" cy="0"/>
          </a:xfrm>
          <a:prstGeom prst="line">
            <a:avLst/>
          </a:prstGeom>
          <a:ln w="9525" cap="rnd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3">
            <a:extLst>
              <a:ext uri="{FF2B5EF4-FFF2-40B4-BE49-F238E27FC236}">
                <a16:creationId xmlns:a16="http://schemas.microsoft.com/office/drawing/2014/main" id="{9FA5318A-C153-DA34-E2C4-D30817B18B24}"/>
              </a:ext>
            </a:extLst>
          </p:cNvPr>
          <p:cNvSpPr/>
          <p:nvPr/>
        </p:nvSpPr>
        <p:spPr>
          <a:xfrm>
            <a:off x="3117623" y="7827533"/>
            <a:ext cx="0" cy="121493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31F85AC0-1945-CF04-10DD-0C98D1D21CA5}"/>
              </a:ext>
            </a:extLst>
          </p:cNvPr>
          <p:cNvSpPr txBox="1"/>
          <p:nvPr/>
        </p:nvSpPr>
        <p:spPr>
          <a:xfrm>
            <a:off x="1188409" y="8232883"/>
            <a:ext cx="1429735" cy="358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ko-KR" altLang="en-US" sz="1600" b="1" spc="-8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결과 및 시연</a:t>
            </a:r>
            <a:endParaRPr lang="en-US" sz="1600" b="1" spc="-8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EF519E13-955D-0E86-3535-6F8658F71332}"/>
              </a:ext>
            </a:extLst>
          </p:cNvPr>
          <p:cNvSpPr txBox="1"/>
          <p:nvPr/>
        </p:nvSpPr>
        <p:spPr>
          <a:xfrm>
            <a:off x="1188409" y="7738430"/>
            <a:ext cx="1081367" cy="408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sz="239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Part 3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9EF41482-1E73-06B0-F08D-A461A8E8CD0B}"/>
              </a:ext>
            </a:extLst>
          </p:cNvPr>
          <p:cNvSpPr txBox="1"/>
          <p:nvPr/>
        </p:nvSpPr>
        <p:spPr>
          <a:xfrm>
            <a:off x="4042695" y="7728489"/>
            <a:ext cx="1424056" cy="408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altLang="ko-KR" sz="239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3</a:t>
            </a:r>
            <a:r>
              <a:rPr lang="en-US" sz="239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-1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3B9792C-BA1A-826D-3047-D25033479E55}"/>
              </a:ext>
            </a:extLst>
          </p:cNvPr>
          <p:cNvSpPr txBox="1"/>
          <p:nvPr/>
        </p:nvSpPr>
        <p:spPr>
          <a:xfrm>
            <a:off x="7532291" y="7728489"/>
            <a:ext cx="992079" cy="408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altLang="ko-KR" sz="239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3</a:t>
            </a:r>
            <a:r>
              <a:rPr lang="en-US" sz="239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-2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6FBB73CC-7CFC-9A3D-6A61-04E47A25B3B3}"/>
              </a:ext>
            </a:extLst>
          </p:cNvPr>
          <p:cNvSpPr txBox="1"/>
          <p:nvPr/>
        </p:nvSpPr>
        <p:spPr>
          <a:xfrm>
            <a:off x="4042695" y="8237267"/>
            <a:ext cx="2950956" cy="36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ko-KR" altLang="en-US" sz="2237" b="1" spc="-8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성능</a:t>
            </a:r>
            <a:r>
              <a:rPr lang="en-US" altLang="ko-KR" sz="2237" b="1" spc="-8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,</a:t>
            </a:r>
            <a:r>
              <a:rPr lang="ko-KR" altLang="en-US" sz="2237" b="1" spc="-8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 품질 테스트</a:t>
            </a:r>
            <a:endParaRPr lang="en-US" sz="2237" b="1" spc="-8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6E58B81F-8FF9-D131-5599-37F943113729}"/>
              </a:ext>
            </a:extLst>
          </p:cNvPr>
          <p:cNvSpPr txBox="1"/>
          <p:nvPr/>
        </p:nvSpPr>
        <p:spPr>
          <a:xfrm>
            <a:off x="7532291" y="8206362"/>
            <a:ext cx="2804658" cy="36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ko-KR" altLang="en-US" sz="2237" b="1" spc="-8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역할</a:t>
            </a:r>
            <a:endParaRPr lang="en-US" sz="2237" b="1" spc="-8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C7DCFD09-AC8C-11C1-BC5A-BB40A6AFC982}"/>
              </a:ext>
            </a:extLst>
          </p:cNvPr>
          <p:cNvSpPr txBox="1"/>
          <p:nvPr/>
        </p:nvSpPr>
        <p:spPr>
          <a:xfrm>
            <a:off x="10682364" y="8237267"/>
            <a:ext cx="3719425" cy="367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ko-KR" altLang="en-US" sz="2237" b="1" spc="-8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데모</a:t>
            </a:r>
            <a:endParaRPr lang="en-US" sz="2237" b="1" spc="-8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D7C9CA6D-E2B9-0E33-3D52-376B943FBEA4}"/>
              </a:ext>
            </a:extLst>
          </p:cNvPr>
          <p:cNvSpPr txBox="1"/>
          <p:nvPr/>
        </p:nvSpPr>
        <p:spPr>
          <a:xfrm>
            <a:off x="10682365" y="7738430"/>
            <a:ext cx="974922" cy="408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7"/>
              </a:lnSpc>
              <a:spcBef>
                <a:spcPct val="0"/>
              </a:spcBef>
            </a:pPr>
            <a:r>
              <a:rPr lang="en-US" altLang="ko-KR" sz="239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3</a:t>
            </a:r>
            <a:r>
              <a:rPr lang="en-US" sz="239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-3</a:t>
            </a:r>
          </a:p>
        </p:txBody>
      </p:sp>
      <p:sp>
        <p:nvSpPr>
          <p:cNvPr id="34" name="AutoShape 24">
            <a:extLst>
              <a:ext uri="{FF2B5EF4-FFF2-40B4-BE49-F238E27FC236}">
                <a16:creationId xmlns:a16="http://schemas.microsoft.com/office/drawing/2014/main" id="{4DA6054A-2680-A907-305F-299435819DB1}"/>
              </a:ext>
            </a:extLst>
          </p:cNvPr>
          <p:cNvSpPr/>
          <p:nvPr/>
        </p:nvSpPr>
        <p:spPr>
          <a:xfrm>
            <a:off x="836717" y="6982583"/>
            <a:ext cx="14840564" cy="0"/>
          </a:xfrm>
          <a:prstGeom prst="line">
            <a:avLst/>
          </a:prstGeom>
          <a:ln w="9525" cap="rnd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4351098"/>
          </a:xfrm>
          <a:custGeom>
            <a:avLst/>
            <a:gdLst/>
            <a:ahLst/>
            <a:cxnLst/>
            <a:rect l="l" t="t" r="r" b="b"/>
            <a:pathLst>
              <a:path w="18288000" h="4351098">
                <a:moveTo>
                  <a:pt x="0" y="0"/>
                </a:moveTo>
                <a:lnTo>
                  <a:pt x="18288000" y="0"/>
                </a:lnTo>
                <a:lnTo>
                  <a:pt x="18288000" y="4351098"/>
                </a:lnTo>
                <a:lnTo>
                  <a:pt x="0" y="4351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0030"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6030487" y="8768909"/>
            <a:ext cx="483838" cy="487382"/>
          </a:xfrm>
          <a:custGeom>
            <a:avLst/>
            <a:gdLst/>
            <a:ahLst/>
            <a:cxnLst/>
            <a:rect l="l" t="t" r="r" b="b"/>
            <a:pathLst>
              <a:path w="483838" h="487382">
                <a:moveTo>
                  <a:pt x="0" y="0"/>
                </a:moveTo>
                <a:lnTo>
                  <a:pt x="483838" y="0"/>
                </a:lnTo>
                <a:lnTo>
                  <a:pt x="483838" y="487383"/>
                </a:lnTo>
                <a:lnTo>
                  <a:pt x="0" y="487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716877" y="8776205"/>
            <a:ext cx="1242680" cy="425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42"/>
              </a:lnSpc>
            </a:pPr>
            <a:r>
              <a:rPr lang="en-US" sz="2530" b="1" spc="-43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Logo</a:t>
            </a:r>
          </a:p>
        </p:txBody>
      </p:sp>
      <p:sp>
        <p:nvSpPr>
          <p:cNvPr id="8" name="AutoShape 8"/>
          <p:cNvSpPr/>
          <p:nvPr/>
        </p:nvSpPr>
        <p:spPr>
          <a:xfrm>
            <a:off x="9780374" y="6353175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2323660" y="6353175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83714" y="6035503"/>
            <a:ext cx="4538987" cy="1152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74"/>
              </a:lnSpc>
            </a:pPr>
            <a:r>
              <a:rPr lang="ko-KR" altLang="en-US" sz="6600" b="1" spc="-61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프로젝트 개요</a:t>
            </a:r>
            <a:endParaRPr lang="en-US" sz="6600" b="1" spc="-61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99068" y="5101802"/>
            <a:ext cx="1267504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281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Part 1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C49218F-2E91-D0BA-8579-45200B852E98}"/>
              </a:ext>
            </a:extLst>
          </p:cNvPr>
          <p:cNvGrpSpPr/>
          <p:nvPr/>
        </p:nvGrpSpPr>
        <p:grpSpPr>
          <a:xfrm>
            <a:off x="10564705" y="6286500"/>
            <a:ext cx="2598180" cy="824188"/>
            <a:chOff x="7956928" y="6253335"/>
            <a:chExt cx="2598180" cy="824188"/>
          </a:xfrm>
        </p:grpSpPr>
        <p:sp>
          <p:nvSpPr>
            <p:cNvPr id="5" name="TextBox 5"/>
            <p:cNvSpPr txBox="1"/>
            <p:nvPr/>
          </p:nvSpPr>
          <p:spPr>
            <a:xfrm>
              <a:off x="7956928" y="6742688"/>
              <a:ext cx="2598180" cy="334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57"/>
                </a:lnSpc>
                <a:spcBef>
                  <a:spcPct val="0"/>
                </a:spcBef>
              </a:pPr>
              <a:r>
                <a:rPr lang="ko-KR" altLang="en-US" sz="1969" b="1" spc="-70" dirty="0">
                  <a:solidFill>
                    <a:srgbClr val="0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Source Han Sans KR Bold"/>
                  <a:sym typeface="Source Han Sans KR Bold"/>
                </a:rPr>
                <a:t>목표 및 개요</a:t>
              </a:r>
              <a:endParaRPr lang="en-US" sz="1969" b="1" spc="-7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956928" y="6253335"/>
              <a:ext cx="874928" cy="353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56"/>
                </a:lnSpc>
                <a:spcBef>
                  <a:spcPct val="0"/>
                </a:spcBef>
              </a:pPr>
              <a:r>
                <a:rPr lang="en-US" sz="2111">
                  <a:solidFill>
                    <a:srgbClr val="0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Telegraf"/>
                  <a:sym typeface="Telegraf"/>
                </a:rPr>
                <a:t>1-2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778AF33-5285-5E66-CC21-8CCB8080F38A}"/>
              </a:ext>
            </a:extLst>
          </p:cNvPr>
          <p:cNvGrpSpPr/>
          <p:nvPr/>
        </p:nvGrpSpPr>
        <p:grpSpPr>
          <a:xfrm>
            <a:off x="7772400" y="6286500"/>
            <a:ext cx="2598180" cy="824188"/>
            <a:chOff x="5916826" y="6253335"/>
            <a:chExt cx="2598180" cy="824188"/>
          </a:xfrm>
        </p:grpSpPr>
        <p:sp>
          <p:nvSpPr>
            <p:cNvPr id="6" name="TextBox 6"/>
            <p:cNvSpPr txBox="1"/>
            <p:nvPr/>
          </p:nvSpPr>
          <p:spPr>
            <a:xfrm>
              <a:off x="5916826" y="6742688"/>
              <a:ext cx="2598180" cy="334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57"/>
                </a:lnSpc>
                <a:spcBef>
                  <a:spcPct val="0"/>
                </a:spcBef>
              </a:pPr>
              <a:r>
                <a:rPr lang="ko-KR" altLang="en-US" sz="1969" b="1" spc="-70" dirty="0">
                  <a:solidFill>
                    <a:srgbClr val="0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Source Han Sans KR Bold"/>
                  <a:sym typeface="Source Han Sans KR Bold"/>
                </a:rPr>
                <a:t>문제 정의</a:t>
              </a:r>
              <a:endParaRPr lang="en-US" sz="1969" b="1" spc="-7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916826" y="6253335"/>
              <a:ext cx="874928" cy="353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56"/>
                </a:lnSpc>
                <a:spcBef>
                  <a:spcPct val="0"/>
                </a:spcBef>
              </a:pPr>
              <a:r>
                <a:rPr lang="en-US" sz="2111">
                  <a:solidFill>
                    <a:srgbClr val="00000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Telegraf"/>
                  <a:sym typeface="Telegraf"/>
                </a:rPr>
                <a:t>1-1</a:t>
              </a:r>
            </a:p>
          </p:txBody>
        </p:sp>
      </p:grpSp>
      <p:pic>
        <p:nvPicPr>
          <p:cNvPr id="1026" name="Picture 2" descr="RAG 101: 검색 증강 생성 파이프라인의 이해 - NVIDIA Technical Blog">
            <a:extLst>
              <a:ext uri="{FF2B5EF4-FFF2-40B4-BE49-F238E27FC236}">
                <a16:creationId xmlns:a16="http://schemas.microsoft.com/office/drawing/2014/main" id="{758EF586-670D-EE28-0047-A8CF6700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122024"/>
              </a:clrFrom>
              <a:clrTo>
                <a:srgbClr val="122024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48" y="-38100"/>
            <a:ext cx="18275723" cy="435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962400" y="1074277"/>
            <a:ext cx="13408591" cy="26189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131643" y="6513015"/>
            <a:ext cx="4370282" cy="2254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교육</a:t>
            </a:r>
            <a:r>
              <a:rPr lang="en-US" altLang="ko-KR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/</a:t>
            </a:r>
            <a:r>
              <a:rPr lang="ko-KR" altLang="en-US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연구</a:t>
            </a:r>
            <a:r>
              <a:rPr lang="en-US" altLang="ko-KR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, </a:t>
            </a:r>
            <a:r>
              <a:rPr lang="ko-KR" altLang="en-US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정부</a:t>
            </a:r>
            <a:r>
              <a:rPr lang="en-US" altLang="ko-KR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/</a:t>
            </a:r>
            <a:r>
              <a:rPr lang="ko-KR" altLang="en-US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공공기관</a:t>
            </a:r>
            <a:r>
              <a:rPr lang="en-US" altLang="ko-KR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, </a:t>
            </a:r>
            <a:r>
              <a:rPr lang="ko-KR" altLang="en-US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기업</a:t>
            </a:r>
            <a:r>
              <a:rPr lang="en-US" altLang="ko-KR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/</a:t>
            </a:r>
            <a:r>
              <a:rPr lang="ko-KR" altLang="en-US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산업</a:t>
            </a:r>
            <a:r>
              <a:rPr lang="en-US" altLang="ko-KR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, </a:t>
            </a:r>
            <a:r>
              <a:rPr lang="ko-KR" altLang="en-US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의료</a:t>
            </a:r>
            <a:r>
              <a:rPr lang="en-US" altLang="ko-KR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 </a:t>
            </a:r>
            <a:r>
              <a:rPr lang="ko-KR" altLang="en-US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등 모든 분야에서 문서 형식으로 사용</a:t>
            </a:r>
            <a:endParaRPr lang="en-US" altLang="ko-KR" sz="2000" spc="-8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</a:pPr>
            <a:endParaRPr lang="en-US" altLang="ko-KR" sz="2000" spc="-8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공식 문서</a:t>
            </a:r>
            <a:r>
              <a:rPr lang="en-US" altLang="ko-KR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, </a:t>
            </a:r>
            <a:r>
              <a:rPr lang="ko-KR" altLang="en-US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보고서</a:t>
            </a:r>
            <a:r>
              <a:rPr lang="en-US" altLang="ko-KR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, </a:t>
            </a:r>
            <a:r>
              <a:rPr lang="ko-KR" altLang="en-US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매뉴얼</a:t>
            </a:r>
            <a:r>
              <a:rPr lang="en-US" altLang="ko-KR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, </a:t>
            </a:r>
            <a:r>
              <a:rPr lang="ko-KR" altLang="en-US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결과물 등을 기록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공유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보존 하는 데 적합한 포맷</a:t>
            </a:r>
            <a:endParaRPr lang="en-US" sz="2000" spc="-8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288850" y="6509295"/>
            <a:ext cx="3958169" cy="2254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구조가 </a:t>
            </a:r>
            <a:r>
              <a:rPr lang="ko-KR" altLang="en-US" sz="2000" spc="-89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비정형적인</a:t>
            </a:r>
            <a:r>
              <a:rPr lang="ko-KR" altLang="en-US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 문서라 직접 원하는 정보를 찾아서 사용하는 시간이 소요 </a:t>
            </a:r>
            <a:endParaRPr lang="en-US" altLang="ko-KR" sz="2000" spc="-8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</a:pPr>
            <a:endParaRPr lang="en-US" altLang="ko-KR" sz="2000" spc="-8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범용적으로 정보를 자동으로 추출하여 활용하는 시스템의 부재</a:t>
            </a:r>
            <a:endParaRPr lang="en-US" altLang="ko-KR" sz="2000" spc="-8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59118" y="5860621"/>
            <a:ext cx="4115332" cy="489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 b="1" spc="-103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Medium"/>
                <a:sym typeface="Source Han Sans KR Medium"/>
              </a:rPr>
              <a:t>다양한 도메인에서 사용되는 </a:t>
            </a:r>
            <a:r>
              <a:rPr lang="en-US" altLang="ko-KR" sz="2400" b="1" spc="-103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Medium"/>
                <a:sym typeface="Source Han Sans KR Medium"/>
              </a:rPr>
              <a:t>PDF</a:t>
            </a:r>
            <a:endParaRPr lang="en-US" sz="2400" b="1" spc="-103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Medium"/>
              <a:sym typeface="Source Han Sans KR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288850" y="5860621"/>
            <a:ext cx="3591943" cy="48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 b="1" spc="-103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Medium"/>
                <a:sym typeface="Source Han Sans KR Medium"/>
              </a:rPr>
              <a:t>방대한 </a:t>
            </a:r>
            <a:r>
              <a:rPr lang="ko-KR" altLang="en-US" sz="2400" b="1" spc="-103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Medium"/>
                <a:sym typeface="Source Han Sans KR Medium"/>
              </a:rPr>
              <a:t>문서량</a:t>
            </a:r>
            <a:endParaRPr lang="en-US" sz="2400" b="1" spc="-103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Medium"/>
              <a:sym typeface="Source Han Sans KR Medium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2D585303-776B-8BD0-C87E-25B254E32F60}"/>
              </a:ext>
            </a:extLst>
          </p:cNvPr>
          <p:cNvSpPr txBox="1"/>
          <p:nvPr/>
        </p:nvSpPr>
        <p:spPr>
          <a:xfrm>
            <a:off x="1197103" y="795626"/>
            <a:ext cx="3736349" cy="65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b="1" spc="-19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문제 정의</a:t>
            </a:r>
            <a:endParaRPr lang="en-US" sz="3200" b="1" spc="-19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pic>
        <p:nvPicPr>
          <p:cNvPr id="3074" name="Picture 2" descr="생성된 이미지">
            <a:extLst>
              <a:ext uri="{FF2B5EF4-FFF2-40B4-BE49-F238E27FC236}">
                <a16:creationId xmlns:a16="http://schemas.microsoft.com/office/drawing/2014/main" id="{88CCFA25-B780-5A8E-003C-853AB2972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850" y="2052029"/>
            <a:ext cx="3958169" cy="361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생성된 이미지">
            <a:extLst>
              <a:ext uri="{FF2B5EF4-FFF2-40B4-BE49-F238E27FC236}">
                <a16:creationId xmlns:a16="http://schemas.microsoft.com/office/drawing/2014/main" id="{F2CCA03C-FE81-984F-6B10-FF8EB59FB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r="5818"/>
          <a:stretch>
            <a:fillRect/>
          </a:stretch>
        </p:blipFill>
        <p:spPr bwMode="auto">
          <a:xfrm>
            <a:off x="2259118" y="2052029"/>
            <a:ext cx="3962932" cy="361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6C5ECCCE-F605-3B3C-702A-CD184961E670}"/>
              </a:ext>
            </a:extLst>
          </p:cNvPr>
          <p:cNvSpPr txBox="1"/>
          <p:nvPr/>
        </p:nvSpPr>
        <p:spPr>
          <a:xfrm>
            <a:off x="12294326" y="6509295"/>
            <a:ext cx="4012474" cy="1792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내부 문서를 검색할 수 없어 정확도 하락</a:t>
            </a:r>
            <a:endParaRPr lang="en-US" altLang="ko-KR" sz="2000" spc="-8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</a:pPr>
            <a:endParaRPr lang="en-US" altLang="ko-KR" sz="2000" spc="-8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복잡한 구조로 되어있는 </a:t>
            </a:r>
            <a:r>
              <a:rPr lang="en-US" altLang="ko-KR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PDF</a:t>
            </a:r>
            <a:r>
              <a:rPr lang="ko-KR" altLang="en-US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는 </a:t>
            </a:r>
            <a:r>
              <a:rPr lang="en-US" altLang="ko-KR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LLM</a:t>
            </a:r>
            <a:r>
              <a:rPr lang="ko-KR" altLang="en-US" sz="2000" spc="-89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이 문맥을 이해하는 것이 어려움</a:t>
            </a:r>
            <a:endParaRPr lang="en-US" altLang="ko-KR" sz="2000" spc="-89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A1D6BA20-A41E-C266-C04C-3D3EA5E4FAB8}"/>
              </a:ext>
            </a:extLst>
          </p:cNvPr>
          <p:cNvSpPr txBox="1"/>
          <p:nvPr/>
        </p:nvSpPr>
        <p:spPr>
          <a:xfrm>
            <a:off x="12294326" y="5860621"/>
            <a:ext cx="3591943" cy="48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spc="-103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Medium"/>
                <a:sym typeface="Source Han Sans KR Medium"/>
              </a:rPr>
              <a:t>LLM</a:t>
            </a:r>
            <a:r>
              <a:rPr lang="ko-KR" altLang="en-US" sz="2400" b="1" spc="-103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Medium"/>
                <a:sym typeface="Source Han Sans KR Medium"/>
              </a:rPr>
              <a:t>의 한계</a:t>
            </a:r>
            <a:endParaRPr lang="en-US" sz="2400" b="1" spc="-103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Medium"/>
              <a:sym typeface="Source Han Sans KR Medium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500BE9-453A-C5DD-7107-CF016EA6A491}"/>
              </a:ext>
            </a:extLst>
          </p:cNvPr>
          <p:cNvSpPr/>
          <p:nvPr/>
        </p:nvSpPr>
        <p:spPr>
          <a:xfrm>
            <a:off x="12268200" y="2052029"/>
            <a:ext cx="3958169" cy="3617522"/>
          </a:xfrm>
          <a:prstGeom prst="rect">
            <a:avLst/>
          </a:prstGeom>
          <a:solidFill>
            <a:srgbClr val="E7E7E7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236FE9E-C4BC-C9DE-5B17-8E6F6C441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650" y="2750132"/>
            <a:ext cx="23622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 flipV="1">
            <a:off x="4722341" y="1074277"/>
            <a:ext cx="12648649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197103" y="795626"/>
            <a:ext cx="3736349" cy="512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ko-KR" altLang="en-US" sz="3200" b="1" spc="-19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프로젝트 목표 및 개요</a:t>
            </a:r>
            <a:endParaRPr lang="en-US" sz="3200" b="1" spc="-19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97103" y="2192844"/>
            <a:ext cx="3554493" cy="410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ko-KR" altLang="en-US" sz="2400" b="1" spc="-16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기존 </a:t>
            </a:r>
            <a:r>
              <a:rPr lang="en-US" altLang="ko-KR" sz="2400" b="1" spc="-16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LLM</a:t>
            </a:r>
            <a:r>
              <a:rPr lang="ko-KR" altLang="en-US" sz="2400" b="1" spc="-16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의 한계 개선</a:t>
            </a:r>
            <a:endParaRPr lang="en-US" sz="2400" b="1" spc="-161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E8C7D2-1766-2815-587D-6969E9E9A199}"/>
              </a:ext>
            </a:extLst>
          </p:cNvPr>
          <p:cNvGrpSpPr/>
          <p:nvPr/>
        </p:nvGrpSpPr>
        <p:grpSpPr>
          <a:xfrm>
            <a:off x="1223879" y="2820270"/>
            <a:ext cx="6396121" cy="2170823"/>
            <a:chOff x="1223879" y="7280942"/>
            <a:chExt cx="6723362" cy="2246402"/>
          </a:xfrm>
        </p:grpSpPr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2F2FAB6F-2834-4D46-CC65-CE77EC23B7D3}"/>
                </a:ext>
              </a:extLst>
            </p:cNvPr>
            <p:cNvSpPr txBox="1"/>
            <p:nvPr/>
          </p:nvSpPr>
          <p:spPr>
            <a:xfrm>
              <a:off x="1719967" y="7280942"/>
              <a:ext cx="6227274" cy="274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51"/>
                </a:lnSpc>
                <a:spcBef>
                  <a:spcPct val="0"/>
                </a:spcBef>
              </a:pPr>
              <a:endParaRPr lang="en-US" sz="1608" spc="-2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endParaRPr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E5885647-8CF8-7ADC-1710-52ED63E1D169}"/>
                </a:ext>
              </a:extLst>
            </p:cNvPr>
            <p:cNvSpPr/>
            <p:nvPr/>
          </p:nvSpPr>
          <p:spPr>
            <a:xfrm flipH="1" flipV="1">
              <a:off x="1223879" y="7347894"/>
              <a:ext cx="22080" cy="2179450"/>
            </a:xfrm>
            <a:prstGeom prst="line">
              <a:avLst/>
            </a:prstGeom>
            <a:ln w="5715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5" name="TextBox 3">
            <a:extLst>
              <a:ext uri="{FF2B5EF4-FFF2-40B4-BE49-F238E27FC236}">
                <a16:creationId xmlns:a16="http://schemas.microsoft.com/office/drawing/2014/main" id="{813354B0-AF6E-B488-D600-FDA8F0492B12}"/>
              </a:ext>
            </a:extLst>
          </p:cNvPr>
          <p:cNvSpPr txBox="1"/>
          <p:nvPr/>
        </p:nvSpPr>
        <p:spPr>
          <a:xfrm>
            <a:off x="1569044" y="3193134"/>
            <a:ext cx="6710556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-2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범용 </a:t>
            </a:r>
            <a:r>
              <a:rPr lang="en-US" altLang="ko-KR" sz="2000" spc="-2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LLM</a:t>
            </a:r>
            <a:r>
              <a:rPr lang="ko-KR" altLang="en-US" sz="2000" spc="-2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은 개인</a:t>
            </a:r>
            <a:r>
              <a:rPr lang="en-US" altLang="ko-KR" sz="2000" spc="-2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/</a:t>
            </a:r>
            <a:r>
              <a:rPr lang="ko-KR" altLang="en-US" sz="2000" spc="-2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기업 </a:t>
            </a:r>
            <a:r>
              <a:rPr lang="en-US" altLang="ko-KR" sz="2000" spc="-2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PDF </a:t>
            </a:r>
            <a:r>
              <a:rPr lang="ko-KR" altLang="en-US" sz="2000" spc="-2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문서 내용에 접근할 수 없음</a:t>
            </a:r>
            <a:br>
              <a:rPr lang="en-US" altLang="ko-KR" sz="2000" spc="-2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</a:br>
            <a:endParaRPr lang="en-US" altLang="ko-KR" sz="2000" spc="-2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-2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정확한 문서 내용을 제공함으로써 답변의 정확도 문제를 개선함</a:t>
            </a:r>
            <a:endParaRPr lang="en-US" altLang="ko-KR" sz="2000" spc="-2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989CDB-0374-52A4-DD07-FE292ED9E59E}"/>
              </a:ext>
            </a:extLst>
          </p:cNvPr>
          <p:cNvSpPr txBox="1"/>
          <p:nvPr/>
        </p:nvSpPr>
        <p:spPr>
          <a:xfrm>
            <a:off x="1197103" y="6057900"/>
            <a:ext cx="4328879" cy="410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ko-KR" altLang="en-US" sz="2400" b="1" spc="-16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다양한 도메인 적용 가능성</a:t>
            </a:r>
            <a:endParaRPr lang="en-US" sz="2400" b="1" spc="-161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4F896C5-B8E9-BDEE-B022-BD7A863500B6}"/>
              </a:ext>
            </a:extLst>
          </p:cNvPr>
          <p:cNvSpPr txBox="1"/>
          <p:nvPr/>
        </p:nvSpPr>
        <p:spPr>
          <a:xfrm>
            <a:off x="1578173" y="7096241"/>
            <a:ext cx="6710557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-2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PDF</a:t>
            </a:r>
            <a:r>
              <a:rPr lang="ko-KR" altLang="en-US" sz="2000" spc="-2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 문서 기반 정보 검색 및 질의응답 시스템</a:t>
            </a:r>
            <a:endParaRPr lang="en-US" altLang="ko-KR" sz="2000" spc="-2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en-US" altLang="ko-KR" sz="2000" spc="-2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2000" spc="-2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특정 도메인에 국한되지 않고 다양한 분야에 적용 가능</a:t>
            </a:r>
            <a:endParaRPr lang="en-US" sz="2000" spc="-2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BE7044FF-7530-0F13-20DA-B58BA9ADB55F}"/>
              </a:ext>
            </a:extLst>
          </p:cNvPr>
          <p:cNvSpPr/>
          <p:nvPr/>
        </p:nvSpPr>
        <p:spPr>
          <a:xfrm flipH="1" flipV="1">
            <a:off x="1234304" y="6743700"/>
            <a:ext cx="21159" cy="2036217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C12D7C4-1521-02AE-D542-337DE2147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013" y="2929039"/>
            <a:ext cx="4199643" cy="528626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3985D7D-F70D-E84C-C723-F2509AFBC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284" y="2907503"/>
            <a:ext cx="4328802" cy="52862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10"/>
            <a:ext cx="18288000" cy="4351098"/>
          </a:xfrm>
          <a:custGeom>
            <a:avLst/>
            <a:gdLst/>
            <a:ahLst/>
            <a:cxnLst/>
            <a:rect l="l" t="t" r="r" b="b"/>
            <a:pathLst>
              <a:path w="18288000" h="4351098">
                <a:moveTo>
                  <a:pt x="0" y="0"/>
                </a:moveTo>
                <a:lnTo>
                  <a:pt x="18288000" y="0"/>
                </a:lnTo>
                <a:lnTo>
                  <a:pt x="18288000" y="4351098"/>
                </a:lnTo>
                <a:lnTo>
                  <a:pt x="0" y="4351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015" b="-90015"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0734675" y="6671078"/>
            <a:ext cx="1917062" cy="33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57"/>
              </a:lnSpc>
              <a:spcBef>
                <a:spcPct val="0"/>
              </a:spcBef>
            </a:pPr>
            <a:r>
              <a:rPr lang="ko-KR" altLang="en-US" sz="1969" b="1" spc="-7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주요 기능</a:t>
            </a:r>
            <a:endParaRPr lang="en-US" sz="1969" b="1" spc="-7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39075" y="6671078"/>
            <a:ext cx="2202244" cy="334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57"/>
              </a:lnSpc>
              <a:spcBef>
                <a:spcPct val="0"/>
              </a:spcBef>
            </a:pPr>
            <a:r>
              <a:rPr lang="ko-KR" altLang="en-US" sz="1969" b="1" spc="-7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전체 파이프라인 구조</a:t>
            </a:r>
            <a:endParaRPr lang="en-US" sz="1969" b="1" spc="-7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432234" y="6671078"/>
            <a:ext cx="2369187" cy="35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2"/>
              </a:lnSpc>
              <a:spcBef>
                <a:spcPct val="0"/>
              </a:spcBef>
            </a:pPr>
            <a:r>
              <a:rPr lang="ko-KR" altLang="en-US" sz="2000" b="1" spc="-8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주요 알고리즘 및 설계</a:t>
            </a:r>
            <a:endParaRPr lang="en-US" altLang="ko-KR" sz="2000" b="1" spc="-8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0330663" y="6276975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2948676" y="6276975"/>
            <a:ext cx="0" cy="759414"/>
          </a:xfrm>
          <a:prstGeom prst="line">
            <a:avLst/>
          </a:prstGeom>
          <a:ln w="9525" cap="flat">
            <a:solidFill>
              <a:srgbClr val="DFDF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183714" y="6035503"/>
            <a:ext cx="5335337" cy="1099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74"/>
              </a:lnSpc>
            </a:pPr>
            <a:r>
              <a:rPr lang="ko-KR" altLang="en-US" sz="5400" b="1" spc="-61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시스템 설계 및 구현</a:t>
            </a:r>
            <a:endParaRPr lang="en-US" sz="5400" b="1" spc="-61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99068" y="5101802"/>
            <a:ext cx="1267504" cy="46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281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Part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44200" y="6210300"/>
            <a:ext cx="874928" cy="35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6"/>
              </a:lnSpc>
              <a:spcBef>
                <a:spcPct val="0"/>
              </a:spcBef>
            </a:pPr>
            <a:r>
              <a:rPr lang="en-US" sz="211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2-2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48600" y="6210300"/>
            <a:ext cx="874928" cy="35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6"/>
              </a:lnSpc>
              <a:spcBef>
                <a:spcPct val="0"/>
              </a:spcBef>
            </a:pPr>
            <a:r>
              <a:rPr lang="en-US" sz="211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2-1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41759" y="6210300"/>
            <a:ext cx="873479" cy="35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6"/>
              </a:lnSpc>
              <a:spcBef>
                <a:spcPct val="0"/>
              </a:spcBef>
            </a:pPr>
            <a:r>
              <a:rPr lang="en-US" sz="211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Telegraf"/>
                <a:sym typeface="Telegraf"/>
              </a:rPr>
              <a:t>2-3</a:t>
            </a:r>
          </a:p>
        </p:txBody>
      </p:sp>
      <p:pic>
        <p:nvPicPr>
          <p:cNvPr id="2050" name="Picture 2" descr="Korvus: RAG 파이프라인을 통합 검색 SDK (feat. PostgresML) - 읽을거리&amp;정보공유 - 파이토치 한국 사용자 모임">
            <a:extLst>
              <a:ext uri="{FF2B5EF4-FFF2-40B4-BE49-F238E27FC236}">
                <a16:creationId xmlns:a16="http://schemas.microsoft.com/office/drawing/2014/main" id="{C52A0A97-5918-3C71-1FD5-03F26C815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8" b="2804"/>
          <a:stretch>
            <a:fillRect/>
          </a:stretch>
        </p:blipFill>
        <p:spPr bwMode="auto">
          <a:xfrm>
            <a:off x="0" y="-9461"/>
            <a:ext cx="18288000" cy="435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113C4-FA98-4AEB-71BD-6CE8AD56B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8748A48-C15A-4FAD-4F04-DB6C052EFBC6}"/>
              </a:ext>
            </a:extLst>
          </p:cNvPr>
          <p:cNvGrpSpPr/>
          <p:nvPr/>
        </p:nvGrpSpPr>
        <p:grpSpPr>
          <a:xfrm>
            <a:off x="1915930" y="1620379"/>
            <a:ext cx="14456137" cy="508729"/>
            <a:chOff x="0" y="0"/>
            <a:chExt cx="3809237" cy="27033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06B2C75-5C8F-1D32-BCE8-2AC4D9AB0A9C}"/>
                </a:ext>
              </a:extLst>
            </p:cNvPr>
            <p:cNvSpPr/>
            <p:nvPr/>
          </p:nvSpPr>
          <p:spPr>
            <a:xfrm>
              <a:off x="0" y="0"/>
              <a:ext cx="3809237" cy="270339"/>
            </a:xfrm>
            <a:custGeom>
              <a:avLst/>
              <a:gdLst/>
              <a:ahLst/>
              <a:cxnLst/>
              <a:rect l="l" t="t" r="r" b="b"/>
              <a:pathLst>
                <a:path w="3809237" h="270339">
                  <a:moveTo>
                    <a:pt x="0" y="0"/>
                  </a:moveTo>
                  <a:lnTo>
                    <a:pt x="3809237" y="0"/>
                  </a:lnTo>
                  <a:lnTo>
                    <a:pt x="3809237" y="270339"/>
                  </a:lnTo>
                  <a:lnTo>
                    <a:pt x="0" y="270339"/>
                  </a:lnTo>
                  <a:close/>
                </a:path>
              </a:pathLst>
            </a:custGeom>
            <a:solidFill>
              <a:srgbClr val="4E4F5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A22FA5E-101B-822C-1CA4-D52FEA1E77E9}"/>
                </a:ext>
              </a:extLst>
            </p:cNvPr>
            <p:cNvSpPr txBox="1"/>
            <p:nvPr/>
          </p:nvSpPr>
          <p:spPr>
            <a:xfrm>
              <a:off x="0" y="-47625"/>
              <a:ext cx="3809237" cy="317964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3671"/>
                </a:lnSpc>
              </a:pPr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17" name="AutoShape 17">
            <a:extLst>
              <a:ext uri="{FF2B5EF4-FFF2-40B4-BE49-F238E27FC236}">
                <a16:creationId xmlns:a16="http://schemas.microsoft.com/office/drawing/2014/main" id="{AC399F4E-0F39-C821-FF1E-CA37B44A080D}"/>
              </a:ext>
            </a:extLst>
          </p:cNvPr>
          <p:cNvSpPr/>
          <p:nvPr/>
        </p:nvSpPr>
        <p:spPr>
          <a:xfrm>
            <a:off x="4571999" y="1057712"/>
            <a:ext cx="12798991" cy="16565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CB4440D4-6FCA-C9E1-ABEF-E32C5406C071}"/>
              </a:ext>
            </a:extLst>
          </p:cNvPr>
          <p:cNvSpPr txBox="1"/>
          <p:nvPr/>
        </p:nvSpPr>
        <p:spPr>
          <a:xfrm>
            <a:off x="1197103" y="795626"/>
            <a:ext cx="3736349" cy="50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ko-KR" altLang="en-US" sz="3200" b="1" spc="-19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전체 시스템 구조</a:t>
            </a:r>
            <a:endParaRPr lang="en-US" sz="3200" b="1" spc="-19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95EAF898-441F-B200-3324-626BCB2A4FD4}"/>
              </a:ext>
            </a:extLst>
          </p:cNvPr>
          <p:cNvSpPr txBox="1"/>
          <p:nvPr/>
        </p:nvSpPr>
        <p:spPr>
          <a:xfrm>
            <a:off x="4130105" y="1669820"/>
            <a:ext cx="10027786" cy="40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2792" b="1" spc="-201" dirty="0">
                <a:solidFill>
                  <a:srgbClr val="F4F4F4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Medium"/>
                <a:sym typeface="Source Han Sans KR Medium"/>
              </a:rPr>
              <a:t>Pipeline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641C45-F6CF-7D39-B6D7-BB0EC8245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39" r="5062"/>
          <a:stretch/>
        </p:blipFill>
        <p:spPr>
          <a:xfrm>
            <a:off x="8408552" y="2849535"/>
            <a:ext cx="9803733" cy="64994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5C9E3D-B461-021A-BF92-24B6B54C8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92"/>
          <a:stretch/>
        </p:blipFill>
        <p:spPr>
          <a:xfrm>
            <a:off x="254000" y="4610100"/>
            <a:ext cx="8154552" cy="184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90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>
            <a:extLst>
              <a:ext uri="{FF2B5EF4-FFF2-40B4-BE49-F238E27FC236}">
                <a16:creationId xmlns:a16="http://schemas.microsoft.com/office/drawing/2014/main" id="{EB7B021D-CDA1-ED0D-2740-D42975E1EB8A}"/>
              </a:ext>
            </a:extLst>
          </p:cNvPr>
          <p:cNvSpPr/>
          <p:nvPr/>
        </p:nvSpPr>
        <p:spPr>
          <a:xfrm flipV="1">
            <a:off x="4114800" y="1074276"/>
            <a:ext cx="13256190" cy="30623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9B334680-1D56-BDAE-8BC8-E2FAF6DE3ACE}"/>
              </a:ext>
            </a:extLst>
          </p:cNvPr>
          <p:cNvSpPr txBox="1"/>
          <p:nvPr/>
        </p:nvSpPr>
        <p:spPr>
          <a:xfrm>
            <a:off x="1197103" y="795626"/>
            <a:ext cx="3736349" cy="50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ko-KR" altLang="en-US" sz="3200" b="1" spc="-19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주요 기능</a:t>
            </a:r>
            <a:endParaRPr lang="en-US" sz="3200" b="1" spc="-19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53608CF1-556D-D830-73BB-DC9419FDB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915960" y="3576607"/>
            <a:ext cx="1092200" cy="3810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711F1A9F-D9B2-16F1-7518-083D247DA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760" y="3005107"/>
            <a:ext cx="241300" cy="241300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B95BCEF4-EE1C-4456-2EC1-FDE93E224D7F}"/>
              </a:ext>
            </a:extLst>
          </p:cNvPr>
          <p:cNvSpPr txBox="1"/>
          <p:nvPr/>
        </p:nvSpPr>
        <p:spPr>
          <a:xfrm>
            <a:off x="10703360" y="2840007"/>
            <a:ext cx="6223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833"/>
              </a:lnSpc>
            </a:pPr>
            <a:r>
              <a:rPr lang="en-US" altLang="ko-KR" sz="3200" b="1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PDF</a:t>
            </a:r>
            <a:r>
              <a:rPr lang="ko-KR" altLang="en-US" sz="3200" b="1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 문서 파싱 모듈</a:t>
            </a:r>
            <a:endParaRPr lang="en-US" altLang="ko-KR" sz="3200" b="1" spc="-2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EE54A7-629F-B3E8-7992-53A760A2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915960" y="5468907"/>
            <a:ext cx="1092200" cy="38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BAA95E-AFF3-06E2-9CED-1FF57E9F3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760" y="4897407"/>
            <a:ext cx="241300" cy="241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8F88A2-B4FB-977F-3621-F82F1815BDD6}"/>
              </a:ext>
            </a:extLst>
          </p:cNvPr>
          <p:cNvSpPr txBox="1"/>
          <p:nvPr/>
        </p:nvSpPr>
        <p:spPr>
          <a:xfrm>
            <a:off x="10703360" y="4745007"/>
            <a:ext cx="6223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833"/>
              </a:lnSpc>
            </a:pPr>
            <a:r>
              <a:rPr lang="en-US" altLang="ko-KR" sz="3200" b="1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RAG</a:t>
            </a:r>
            <a:r>
              <a:rPr lang="ko-KR" altLang="en-US" sz="3200" b="1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 시스템 및 벡터 데이터베이스</a:t>
            </a:r>
            <a:endParaRPr lang="en-US" altLang="ko-KR" sz="3200" b="1" spc="-2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A5014A71-CC98-D1CB-DDA3-2B096493E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954060" y="7488207"/>
            <a:ext cx="1092200" cy="38100"/>
          </a:xfrm>
          <a:prstGeom prst="rect">
            <a:avLst/>
          </a:prstGeom>
        </p:spPr>
      </p:pic>
      <p:pic>
        <p:nvPicPr>
          <p:cNvPr id="16" name="Picture 17">
            <a:extLst>
              <a:ext uri="{FF2B5EF4-FFF2-40B4-BE49-F238E27FC236}">
                <a16:creationId xmlns:a16="http://schemas.microsoft.com/office/drawing/2014/main" id="{7F834369-7BC0-3999-827E-E00541304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3160" y="6916707"/>
            <a:ext cx="241300" cy="2413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E9569F75-19D8-4984-4939-308081BD7ADB}"/>
              </a:ext>
            </a:extLst>
          </p:cNvPr>
          <p:cNvSpPr txBox="1"/>
          <p:nvPr/>
        </p:nvSpPr>
        <p:spPr>
          <a:xfrm>
            <a:off x="10741460" y="6751607"/>
            <a:ext cx="6223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833"/>
              </a:lnSpc>
            </a:pPr>
            <a:r>
              <a:rPr lang="ko-KR" altLang="en-US" sz="3200" b="1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시스템 통합 및 인프라 구축</a:t>
            </a:r>
            <a:endParaRPr lang="en-US" altLang="ko-KR" sz="3200" b="1" spc="-2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31A06A-A2AC-3C3D-D9DD-88AFD4AF3339}"/>
              </a:ext>
            </a:extLst>
          </p:cNvPr>
          <p:cNvSpPr txBox="1"/>
          <p:nvPr/>
        </p:nvSpPr>
        <p:spPr>
          <a:xfrm>
            <a:off x="10347760" y="3384399"/>
            <a:ext cx="43128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ts val="2833"/>
              </a:lnSpc>
              <a:buFontTx/>
              <a:buChar char="-"/>
            </a:pPr>
            <a:r>
              <a:rPr lang="ko-KR" altLang="en-US" sz="2400" spc="-28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멀티모달</a:t>
            </a:r>
            <a:r>
              <a:rPr lang="ko-KR" altLang="en-US" sz="2400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 요소 추출</a:t>
            </a:r>
            <a:endParaRPr lang="en-US" altLang="ko-KR" sz="2400" spc="-2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833"/>
              </a:lnSpc>
              <a:buFontTx/>
              <a:buChar char="-"/>
            </a:pPr>
            <a:r>
              <a:rPr lang="ko-KR" altLang="en-US" sz="2400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구조 보존</a:t>
            </a:r>
            <a:endParaRPr lang="en-US" altLang="ko-KR" sz="2400" spc="-2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833"/>
              </a:lnSpc>
              <a:buFontTx/>
              <a:buChar char="-"/>
            </a:pPr>
            <a:r>
              <a:rPr lang="ko-KR" altLang="en-US" sz="2400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토큰 기반 마킹</a:t>
            </a:r>
            <a:endParaRPr lang="en-US" altLang="ko-KR" sz="2400" spc="-2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9414A4-45EB-33CF-F448-475830586B0E}"/>
              </a:ext>
            </a:extLst>
          </p:cNvPr>
          <p:cNvSpPr txBox="1"/>
          <p:nvPr/>
        </p:nvSpPr>
        <p:spPr>
          <a:xfrm>
            <a:off x="10347760" y="5425424"/>
            <a:ext cx="43128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ts val="2833"/>
              </a:lnSpc>
              <a:buFontTx/>
              <a:buChar char="-"/>
            </a:pPr>
            <a:r>
              <a:rPr lang="ko-KR" altLang="en-US" sz="2400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의미 기반 검색</a:t>
            </a:r>
            <a:endParaRPr lang="en-US" altLang="ko-KR" sz="2400" spc="-2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833"/>
              </a:lnSpc>
              <a:buFontTx/>
              <a:buChar char="-"/>
            </a:pPr>
            <a:r>
              <a:rPr lang="ko-KR" altLang="en-US" sz="2400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고속 벡터 검색</a:t>
            </a:r>
            <a:endParaRPr lang="en-US" altLang="ko-KR" sz="2400" spc="-2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833"/>
              </a:lnSpc>
              <a:buFontTx/>
              <a:buChar char="-"/>
            </a:pPr>
            <a:r>
              <a:rPr lang="ko-KR" altLang="en-US" sz="2400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컨텍스트 보존</a:t>
            </a:r>
            <a:endParaRPr lang="en-US" altLang="ko-KR" sz="2400" spc="-2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34CA7F-7F01-BBB5-D31B-E7CB7750E918}"/>
              </a:ext>
            </a:extLst>
          </p:cNvPr>
          <p:cNvSpPr txBox="1"/>
          <p:nvPr/>
        </p:nvSpPr>
        <p:spPr>
          <a:xfrm>
            <a:off x="10347760" y="7466449"/>
            <a:ext cx="43128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ts val="2833"/>
              </a:lnSpc>
              <a:buFontTx/>
              <a:buChar char="-"/>
            </a:pPr>
            <a:r>
              <a:rPr lang="ko-KR" altLang="en-US" sz="2400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자연어 질의 처리</a:t>
            </a:r>
            <a:endParaRPr lang="en-US" altLang="ko-KR" sz="2400" spc="-2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833"/>
              </a:lnSpc>
              <a:buFontTx/>
              <a:buChar char="-"/>
            </a:pPr>
            <a:r>
              <a:rPr lang="ko-KR" altLang="en-US" sz="2400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캐시 시스템</a:t>
            </a:r>
            <a:endParaRPr lang="en-US" altLang="ko-KR" sz="2400" spc="-2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833"/>
              </a:lnSpc>
              <a:buFontTx/>
              <a:buChar char="-"/>
            </a:pPr>
            <a:r>
              <a:rPr lang="en-US" altLang="ko-KR" sz="2400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LLM</a:t>
            </a:r>
            <a:r>
              <a:rPr lang="ko-KR" altLang="en-US" sz="2400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 응답 생성</a:t>
            </a:r>
            <a:endParaRPr lang="en-US" altLang="ko-KR" sz="2400" spc="-2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C04041B-DB8B-DFF8-1A36-89EA282D5907}"/>
              </a:ext>
            </a:extLst>
          </p:cNvPr>
          <p:cNvSpPr/>
          <p:nvPr/>
        </p:nvSpPr>
        <p:spPr>
          <a:xfrm>
            <a:off x="1365835" y="2946400"/>
            <a:ext cx="7112000" cy="55626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E8ED3924-D468-45DA-87B2-589C236B67E2}"/>
              </a:ext>
            </a:extLst>
          </p:cNvPr>
          <p:cNvSpPr txBox="1"/>
          <p:nvPr/>
        </p:nvSpPr>
        <p:spPr>
          <a:xfrm>
            <a:off x="2663181" y="4707424"/>
            <a:ext cx="3736349" cy="425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ko-KR" altLang="en-US" sz="2800" b="1" spc="-16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기존 </a:t>
            </a:r>
            <a:r>
              <a:rPr lang="en-US" altLang="ko-KR" sz="2800" b="1" spc="-16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LLM</a:t>
            </a:r>
            <a:r>
              <a:rPr lang="ko-KR" altLang="en-US" sz="2800" b="1" spc="-16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의 한계 개선</a:t>
            </a:r>
            <a:endParaRPr lang="en-US" sz="2800" b="1" spc="-161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2EB55104-A2F4-4BC1-5FA7-5B849F3C3C7E}"/>
              </a:ext>
            </a:extLst>
          </p:cNvPr>
          <p:cNvSpPr txBox="1"/>
          <p:nvPr/>
        </p:nvSpPr>
        <p:spPr>
          <a:xfrm>
            <a:off x="2663181" y="6270092"/>
            <a:ext cx="4517308" cy="422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2"/>
              </a:lnSpc>
            </a:pPr>
            <a:r>
              <a:rPr lang="ko-KR" altLang="en-US" sz="2800" b="1" spc="-16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다양한 도메인 적용 가능성</a:t>
            </a:r>
            <a:endParaRPr lang="en-US" sz="2800" b="1" spc="-161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29ECE79A-86DC-631E-C95B-48EA164AF7FC}"/>
              </a:ext>
            </a:extLst>
          </p:cNvPr>
          <p:cNvSpPr/>
          <p:nvPr/>
        </p:nvSpPr>
        <p:spPr>
          <a:xfrm>
            <a:off x="7771694" y="4885792"/>
            <a:ext cx="1559502" cy="13049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97103" y="2019300"/>
            <a:ext cx="4516269" cy="371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2833"/>
              </a:lnSpc>
              <a:buAutoNum type="arabicPeriod"/>
            </a:pPr>
            <a:r>
              <a:rPr lang="en-US" altLang="ko-KR" sz="3200" b="1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PDF</a:t>
            </a:r>
            <a:r>
              <a:rPr lang="ko-KR" altLang="en-US" sz="3200" b="1" spc="-28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"/>
                <a:sym typeface="Source Han Sans KR"/>
              </a:rPr>
              <a:t> 문서 파싱 모듈</a:t>
            </a:r>
            <a:endParaRPr lang="en-US" altLang="ko-KR" sz="3200" b="1" spc="-28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"/>
              <a:sym typeface="Source Han Sans K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97103" y="795626"/>
            <a:ext cx="4898897" cy="512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9"/>
              </a:lnSpc>
            </a:pPr>
            <a:r>
              <a:rPr lang="ko-KR" altLang="en-US" sz="3200" b="1" spc="-197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Source Han Sans KR Bold"/>
                <a:sym typeface="Source Han Sans KR Bold"/>
              </a:rPr>
              <a:t>주요 알고리즘 및 설계 방법</a:t>
            </a:r>
            <a:endParaRPr lang="en-US" sz="3200" b="1" spc="-197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Source Han Sans KR Bold"/>
              <a:sym typeface="Source Han Sans KR Bold"/>
            </a:endParaRPr>
          </a:p>
        </p:txBody>
      </p:sp>
      <p:sp>
        <p:nvSpPr>
          <p:cNvPr id="9" name="AutoShape 10">
            <a:extLst>
              <a:ext uri="{FF2B5EF4-FFF2-40B4-BE49-F238E27FC236}">
                <a16:creationId xmlns:a16="http://schemas.microsoft.com/office/drawing/2014/main" id="{65ED7533-C095-2B9A-5071-B74792F91C6B}"/>
              </a:ext>
            </a:extLst>
          </p:cNvPr>
          <p:cNvSpPr/>
          <p:nvPr/>
        </p:nvSpPr>
        <p:spPr>
          <a:xfrm>
            <a:off x="7238999" y="1028700"/>
            <a:ext cx="10131989" cy="45575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1B38A-D508-F478-38AD-143487836FE5}"/>
              </a:ext>
            </a:extLst>
          </p:cNvPr>
          <p:cNvSpPr txBox="1"/>
          <p:nvPr/>
        </p:nvSpPr>
        <p:spPr>
          <a:xfrm>
            <a:off x="1197102" y="3102414"/>
            <a:ext cx="14423897" cy="5013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1.1.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멀티모달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요소 추출</a:t>
            </a: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PyMuPDF</a:t>
            </a:r>
            <a:r>
              <a:rPr lang="en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 블록 단위 파싱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텍스트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표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이미지 분리 추출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구조 보존 알고리즘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Bounding box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좌표로 원본 레이아웃 유지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토큰 기반 마킹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[SOT], [EOT]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토큰으로 테이블 위치 정보 추가</a:t>
            </a: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1.2.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</a:t>
            </a: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lang="ko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청크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분할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문단 단위 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길이 제한 기반 최적화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텍스트 정제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불필요한 공백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줄바꿈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노이즈 제거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에러 핸들링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중복 작업 방지 및 로그 기반 관리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737</Words>
  <Application>Microsoft Macintosh PowerPoint</Application>
  <PresentationFormat>사용자 지정</PresentationFormat>
  <Paragraphs>189</Paragraphs>
  <Slides>18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Calibri</vt:lpstr>
      <vt:lpstr>맑은 고딕</vt:lpstr>
      <vt:lpstr>NanumGothic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화이트 깔끔한 비지니스 사업 제안 발표 프레젠테이션</dc:title>
  <cp:lastModifiedBy>이현정</cp:lastModifiedBy>
  <cp:revision>24</cp:revision>
  <dcterms:created xsi:type="dcterms:W3CDTF">2006-08-16T00:00:00Z</dcterms:created>
  <dcterms:modified xsi:type="dcterms:W3CDTF">2025-06-10T07:08:40Z</dcterms:modified>
  <dc:identifier>DAGp1ti_ivs</dc:identifier>
</cp:coreProperties>
</file>